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266" r:id="rId4"/>
    <p:sldId id="257" r:id="rId5"/>
    <p:sldId id="269" r:id="rId6"/>
    <p:sldId id="262" r:id="rId7"/>
    <p:sldId id="271" r:id="rId8"/>
    <p:sldId id="272" r:id="rId9"/>
    <p:sldId id="273" r:id="rId10"/>
    <p:sldId id="258" r:id="rId11"/>
    <p:sldId id="270" r:id="rId12"/>
    <p:sldId id="263" r:id="rId13"/>
    <p:sldId id="274" r:id="rId14"/>
    <p:sldId id="275" r:id="rId15"/>
    <p:sldId id="264" r:id="rId16"/>
    <p:sldId id="277" r:id="rId17"/>
    <p:sldId id="279" r:id="rId18"/>
    <p:sldId id="276" r:id="rId19"/>
    <p:sldId id="265" r:id="rId20"/>
    <p:sldId id="259"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09" autoAdjust="0"/>
  </p:normalViewPr>
  <p:slideViewPr>
    <p:cSldViewPr snapToGrid="0">
      <p:cViewPr varScale="1">
        <p:scale>
          <a:sx n="73" d="100"/>
          <a:sy n="73"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E9E89-0D1F-4C87-9776-DF370ACC77C0}"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81C59-74DF-4421-B8A7-A6E1B0AAB3C8}" type="slidenum">
              <a:rPr lang="en-US" smtClean="0"/>
              <a:t>‹#›</a:t>
            </a:fld>
            <a:endParaRPr lang="en-US"/>
          </a:p>
        </p:txBody>
      </p:sp>
    </p:spTree>
    <p:extLst>
      <p:ext uri="{BB962C8B-B14F-4D97-AF65-F5344CB8AC3E}">
        <p14:creationId xmlns:p14="http://schemas.microsoft.com/office/powerpoint/2010/main" val="118535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EHD is an untreatable, vector-borne hemorrhagic disease that causes hemorrhaging, hoof-sloughing, fever, swelling, ulcers, erosions, lameness, and death</a:t>
            </a:r>
            <a:r>
              <a:rPr lang="en-US" dirty="0"/>
              <a:t>. Its name is a misnomer derived from its association with unexpected mass die-off events in the 50’s, but later research showed it is an enzootic disease in the South occurring yearly. Disease cycle itself may have changed or we just got better at detecting it.</a:t>
            </a:r>
          </a:p>
        </p:txBody>
      </p:sp>
      <p:sp>
        <p:nvSpPr>
          <p:cNvPr id="4" name="Slide Number Placeholder 3"/>
          <p:cNvSpPr>
            <a:spLocks noGrp="1"/>
          </p:cNvSpPr>
          <p:nvPr>
            <p:ph type="sldNum" sz="quarter" idx="5"/>
          </p:nvPr>
        </p:nvSpPr>
        <p:spPr/>
        <p:txBody>
          <a:bodyPr/>
          <a:lstStyle/>
          <a:p>
            <a:fld id="{C9B81C59-74DF-4421-B8A7-A6E1B0AAB3C8}" type="slidenum">
              <a:rPr lang="en-US" smtClean="0"/>
              <a:t>2</a:t>
            </a:fld>
            <a:endParaRPr lang="en-US"/>
          </a:p>
        </p:txBody>
      </p:sp>
    </p:spTree>
    <p:extLst>
      <p:ext uri="{BB962C8B-B14F-4D97-AF65-F5344CB8AC3E}">
        <p14:creationId xmlns:p14="http://schemas.microsoft.com/office/powerpoint/2010/main" val="377966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Die-offs can happen to both(?) but typically is result of other extreme conditions, drought</a:t>
            </a:r>
          </a:p>
        </p:txBody>
      </p:sp>
      <p:sp>
        <p:nvSpPr>
          <p:cNvPr id="4" name="Slide Number Placeholder 3"/>
          <p:cNvSpPr>
            <a:spLocks noGrp="1"/>
          </p:cNvSpPr>
          <p:nvPr>
            <p:ph type="sldNum" sz="quarter" idx="5"/>
          </p:nvPr>
        </p:nvSpPr>
        <p:spPr/>
        <p:txBody>
          <a:bodyPr/>
          <a:lstStyle/>
          <a:p>
            <a:fld id="{C9B81C59-74DF-4421-B8A7-A6E1B0AAB3C8}" type="slidenum">
              <a:rPr lang="en-US" smtClean="0"/>
              <a:t>15</a:t>
            </a:fld>
            <a:endParaRPr lang="en-US"/>
          </a:p>
        </p:txBody>
      </p:sp>
    </p:spTree>
    <p:extLst>
      <p:ext uri="{BB962C8B-B14F-4D97-AF65-F5344CB8AC3E}">
        <p14:creationId xmlns:p14="http://schemas.microsoft.com/office/powerpoint/2010/main" val="3958143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Older paper comparing separate subspecies of deer using fawns. EHD infections in northern subspecies were severe and fatal while in southern species that occurs in area known for EHD viruses had mild or nondetectable cases of the disease in infected fawns.</a:t>
            </a:r>
          </a:p>
        </p:txBody>
      </p:sp>
      <p:sp>
        <p:nvSpPr>
          <p:cNvPr id="4" name="Slide Number Placeholder 3"/>
          <p:cNvSpPr>
            <a:spLocks noGrp="1"/>
          </p:cNvSpPr>
          <p:nvPr>
            <p:ph type="sldNum" sz="quarter" idx="5"/>
          </p:nvPr>
        </p:nvSpPr>
        <p:spPr/>
        <p:txBody>
          <a:bodyPr/>
          <a:lstStyle/>
          <a:p>
            <a:fld id="{C9B81C59-74DF-4421-B8A7-A6E1B0AAB3C8}" type="slidenum">
              <a:rPr lang="en-US" smtClean="0"/>
              <a:t>16</a:t>
            </a:fld>
            <a:endParaRPr lang="en-US"/>
          </a:p>
        </p:txBody>
      </p:sp>
    </p:spTree>
    <p:extLst>
      <p:ext uri="{BB962C8B-B14F-4D97-AF65-F5344CB8AC3E}">
        <p14:creationId xmlns:p14="http://schemas.microsoft.com/office/powerpoint/2010/main" val="179253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Southern deer throughout. Maternal antibodies detected and immune strength tested. Fawns experimentally infected with EHDV2. Detectable maternal antibodies provide protection against clinical disease and reduce viremia. </a:t>
            </a:r>
          </a:p>
        </p:txBody>
      </p:sp>
      <p:sp>
        <p:nvSpPr>
          <p:cNvPr id="4" name="Slide Number Placeholder 3"/>
          <p:cNvSpPr>
            <a:spLocks noGrp="1"/>
          </p:cNvSpPr>
          <p:nvPr>
            <p:ph type="sldNum" sz="quarter" idx="5"/>
          </p:nvPr>
        </p:nvSpPr>
        <p:spPr/>
        <p:txBody>
          <a:bodyPr/>
          <a:lstStyle/>
          <a:p>
            <a:fld id="{C9B81C59-74DF-4421-B8A7-A6E1B0AAB3C8}" type="slidenum">
              <a:rPr lang="en-US" smtClean="0"/>
              <a:t>17</a:t>
            </a:fld>
            <a:endParaRPr lang="en-US"/>
          </a:p>
        </p:txBody>
      </p:sp>
    </p:spTree>
    <p:extLst>
      <p:ext uri="{BB962C8B-B14F-4D97-AF65-F5344CB8AC3E}">
        <p14:creationId xmlns:p14="http://schemas.microsoft.com/office/powerpoint/2010/main" val="871364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Host-pathogen interaction: midge (vector) is infected by virus for life by consuming infected blood and then transmits infection to new host.</a:t>
            </a:r>
          </a:p>
          <a:p>
            <a:r>
              <a:rPr lang="en-US" dirty="0"/>
              <a:t>- This can be furthered with multiple species of hosts some of whom are asymptomatic but infectious, harboring the disease unlike dead deer.</a:t>
            </a:r>
          </a:p>
          <a:p>
            <a:r>
              <a:rPr lang="en-US" dirty="0"/>
              <a:t>Vector is affected by droughts, water availability, stream currents, climate change, frost, </a:t>
            </a:r>
            <a:r>
              <a:rPr lang="en-US" dirty="0" err="1"/>
              <a:t>etc</a:t>
            </a:r>
            <a:endParaRPr lang="en-US" dirty="0"/>
          </a:p>
          <a:p>
            <a:r>
              <a:rPr lang="en-US" dirty="0"/>
              <a:t>-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18</a:t>
            </a:fld>
            <a:endParaRPr lang="en-US"/>
          </a:p>
        </p:txBody>
      </p:sp>
    </p:spTree>
    <p:extLst>
      <p:ext uri="{BB962C8B-B14F-4D97-AF65-F5344CB8AC3E}">
        <p14:creationId xmlns:p14="http://schemas.microsoft.com/office/powerpoint/2010/main" val="14541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Host-pathogen interaction: midge (vector) is infected by virus for life by consuming infected blood and then transmits infection to new host.</a:t>
            </a:r>
          </a:p>
          <a:p>
            <a:r>
              <a:rPr lang="en-US" dirty="0"/>
              <a:t>- This can be furthered with multiple species of hosts some of whom are asymptomatic but infectious, harboring the disease unlike dead deer.</a:t>
            </a:r>
          </a:p>
          <a:p>
            <a:r>
              <a:rPr lang="en-US" dirty="0"/>
              <a:t>Vector is affected by droughts, water availability, stream currents, climate change, frost, </a:t>
            </a:r>
            <a:r>
              <a:rPr lang="en-US" dirty="0" err="1"/>
              <a:t>etc</a:t>
            </a:r>
            <a:endParaRPr lang="en-US" dirty="0"/>
          </a:p>
          <a:p>
            <a:r>
              <a:rPr lang="en-US" dirty="0"/>
              <a:t>-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19</a:t>
            </a:fld>
            <a:endParaRPr lang="en-US"/>
          </a:p>
        </p:txBody>
      </p:sp>
    </p:spTree>
    <p:extLst>
      <p:ext uri="{BB962C8B-B14F-4D97-AF65-F5344CB8AC3E}">
        <p14:creationId xmlns:p14="http://schemas.microsoft.com/office/powerpoint/2010/main" val="2098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continues to impact animals across the country with mass die-offs continuing to occur up north. Climate change may expand the range of the midges exposing low-immunity herds. Harvest regulations may need to be altered after outbreaks. </a:t>
            </a:r>
          </a:p>
          <a:p>
            <a:r>
              <a:rPr lang="en-US" dirty="0"/>
              <a:t>Disease control more viable than eradication. Vector control in peak season, vaccination (none commercially available), harvest management</a:t>
            </a:r>
          </a:p>
        </p:txBody>
      </p:sp>
      <p:sp>
        <p:nvSpPr>
          <p:cNvPr id="4" name="Slide Number Placeholder 3"/>
          <p:cNvSpPr>
            <a:spLocks noGrp="1"/>
          </p:cNvSpPr>
          <p:nvPr>
            <p:ph type="sldNum" sz="quarter" idx="5"/>
          </p:nvPr>
        </p:nvSpPr>
        <p:spPr/>
        <p:txBody>
          <a:bodyPr/>
          <a:lstStyle/>
          <a:p>
            <a:fld id="{C9B81C59-74DF-4421-B8A7-A6E1B0AAB3C8}" type="slidenum">
              <a:rPr lang="en-US" smtClean="0"/>
              <a:t>20</a:t>
            </a:fld>
            <a:endParaRPr lang="en-US"/>
          </a:p>
        </p:txBody>
      </p:sp>
    </p:spTree>
    <p:extLst>
      <p:ext uri="{BB962C8B-B14F-4D97-AF65-F5344CB8AC3E}">
        <p14:creationId xmlns:p14="http://schemas.microsoft.com/office/powerpoint/2010/main" val="247435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Mass die off events of white-tailed deer in the 1950’s and 1960’s led to significant interest in EHD research. Historical data of mass die-offs of white-tailed deer following seasonal patterns characteristic of EHD have been documented as early as the 1890’s and 1901.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 study in 2002 found that surviving an EHDV2 infection protected deer from severe clinical disease from EHDV1</a:t>
            </a:r>
          </a:p>
          <a:p>
            <a:endParaRPr lang="en-US" dirty="0"/>
          </a:p>
        </p:txBody>
      </p:sp>
      <p:sp>
        <p:nvSpPr>
          <p:cNvPr id="4" name="Slide Number Placeholder 3"/>
          <p:cNvSpPr>
            <a:spLocks noGrp="1"/>
          </p:cNvSpPr>
          <p:nvPr>
            <p:ph type="sldNum" sz="quarter" idx="5"/>
          </p:nvPr>
        </p:nvSpPr>
        <p:spPr/>
        <p:txBody>
          <a:bodyPr/>
          <a:lstStyle/>
          <a:p>
            <a:fld id="{C9B81C59-74DF-4421-B8A7-A6E1B0AAB3C8}" type="slidenum">
              <a:rPr lang="en-US" smtClean="0"/>
              <a:t>3</a:t>
            </a:fld>
            <a:endParaRPr lang="en-US"/>
          </a:p>
        </p:txBody>
      </p:sp>
    </p:spTree>
    <p:extLst>
      <p:ext uri="{BB962C8B-B14F-4D97-AF65-F5344CB8AC3E}">
        <p14:creationId xmlns:p14="http://schemas.microsoft.com/office/powerpoint/2010/main" val="3245714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is transmitted via hematophagic midges (no-see-</a:t>
            </a:r>
            <a:r>
              <a:rPr lang="en-US" dirty="0" err="1"/>
              <a:t>em’s</a:t>
            </a:r>
            <a:r>
              <a:rPr lang="en-US" dirty="0"/>
              <a:t>) that pick up the EHD virus by drinking the blood of infected individuals. Blood is needed for egg maturation. Midges require warm, wet environments. Eggs are laid in water, mud, or another saturated environment and the semi-aquatic larval stage occurs under the mud or another moist environment like swamps, marshes, and stream shores. When droughts occur and expose the mud or when the environment first becomes 10.9C and then sustains temperatures above -0.3C for a week, the adult midges emerge. Cycle can occur in two to six weeks or longer depending on environment.</a:t>
            </a:r>
          </a:p>
          <a:p>
            <a:r>
              <a:rPr lang="en-US" dirty="0"/>
              <a:t>Peak incidence occurs with peak vector population (late summer and fall)</a:t>
            </a:r>
          </a:p>
          <a:p>
            <a:r>
              <a:rPr lang="en-US" dirty="0"/>
              <a:t>Viremia: no more than 3 weeks following infection and occurs in the endothelial cells of the lymphatics and replicates in the lymph nodes and spleen.,</a:t>
            </a:r>
          </a:p>
        </p:txBody>
      </p:sp>
      <p:sp>
        <p:nvSpPr>
          <p:cNvPr id="4" name="Slide Number Placeholder 3"/>
          <p:cNvSpPr>
            <a:spLocks noGrp="1"/>
          </p:cNvSpPr>
          <p:nvPr>
            <p:ph type="sldNum" sz="quarter" idx="5"/>
          </p:nvPr>
        </p:nvSpPr>
        <p:spPr/>
        <p:txBody>
          <a:bodyPr/>
          <a:lstStyle/>
          <a:p>
            <a:fld id="{C9B81C59-74DF-4421-B8A7-A6E1B0AAB3C8}" type="slidenum">
              <a:rPr lang="en-US" smtClean="0"/>
              <a:t>5</a:t>
            </a:fld>
            <a:endParaRPr lang="en-US"/>
          </a:p>
        </p:txBody>
      </p:sp>
    </p:spTree>
    <p:extLst>
      <p:ext uri="{BB962C8B-B14F-4D97-AF65-F5344CB8AC3E}">
        <p14:creationId xmlns:p14="http://schemas.microsoft.com/office/powerpoint/2010/main" val="282709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found near water from fever</a:t>
            </a:r>
          </a:p>
        </p:txBody>
      </p:sp>
      <p:sp>
        <p:nvSpPr>
          <p:cNvPr id="4" name="Slide Number Placeholder 3"/>
          <p:cNvSpPr>
            <a:spLocks noGrp="1"/>
          </p:cNvSpPr>
          <p:nvPr>
            <p:ph type="sldNum" sz="quarter" idx="5"/>
          </p:nvPr>
        </p:nvSpPr>
        <p:spPr/>
        <p:txBody>
          <a:bodyPr/>
          <a:lstStyle/>
          <a:p>
            <a:fld id="{C9B81C59-74DF-4421-B8A7-A6E1B0AAB3C8}" type="slidenum">
              <a:rPr lang="en-US" smtClean="0"/>
              <a:t>7</a:t>
            </a:fld>
            <a:endParaRPr lang="en-US"/>
          </a:p>
        </p:txBody>
      </p:sp>
    </p:spTree>
    <p:extLst>
      <p:ext uri="{BB962C8B-B14F-4D97-AF65-F5344CB8AC3E}">
        <p14:creationId xmlns:p14="http://schemas.microsoft.com/office/powerpoint/2010/main" val="282821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Edema of the eye, and ulceration of the tongue</a:t>
            </a:r>
          </a:p>
        </p:txBody>
      </p:sp>
      <p:sp>
        <p:nvSpPr>
          <p:cNvPr id="4" name="Slide Number Placeholder 3"/>
          <p:cNvSpPr>
            <a:spLocks noGrp="1"/>
          </p:cNvSpPr>
          <p:nvPr>
            <p:ph type="sldNum" sz="quarter" idx="5"/>
          </p:nvPr>
        </p:nvSpPr>
        <p:spPr/>
        <p:txBody>
          <a:bodyPr/>
          <a:lstStyle/>
          <a:p>
            <a:fld id="{C9B81C59-74DF-4421-B8A7-A6E1B0AAB3C8}" type="slidenum">
              <a:rPr lang="en-US" smtClean="0"/>
              <a:t>8</a:t>
            </a:fld>
            <a:endParaRPr lang="en-US"/>
          </a:p>
        </p:txBody>
      </p:sp>
    </p:spTree>
    <p:extLst>
      <p:ext uri="{BB962C8B-B14F-4D97-AF65-F5344CB8AC3E}">
        <p14:creationId xmlns:p14="http://schemas.microsoft.com/office/powerpoint/2010/main" val="309853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Hoof sloughing leads to lameness and knee-walking</a:t>
            </a:r>
          </a:p>
        </p:txBody>
      </p:sp>
      <p:sp>
        <p:nvSpPr>
          <p:cNvPr id="4" name="Slide Number Placeholder 3"/>
          <p:cNvSpPr>
            <a:spLocks noGrp="1"/>
          </p:cNvSpPr>
          <p:nvPr>
            <p:ph type="sldNum" sz="quarter" idx="5"/>
          </p:nvPr>
        </p:nvSpPr>
        <p:spPr/>
        <p:txBody>
          <a:bodyPr/>
          <a:lstStyle/>
          <a:p>
            <a:fld id="{C9B81C59-74DF-4421-B8A7-A6E1B0AAB3C8}" type="slidenum">
              <a:rPr lang="en-US" smtClean="0"/>
              <a:t>9</a:t>
            </a:fld>
            <a:endParaRPr lang="en-US"/>
          </a:p>
        </p:txBody>
      </p:sp>
    </p:spTree>
    <p:extLst>
      <p:ext uri="{BB962C8B-B14F-4D97-AF65-F5344CB8AC3E}">
        <p14:creationId xmlns:p14="http://schemas.microsoft.com/office/powerpoint/2010/main" val="57195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EHD can affect livestock, particularly cattle however it is less severe than in cervids and typically asymptomatic outside of already weakened individuals. Symptoms shown here</a:t>
            </a:r>
          </a:p>
        </p:txBody>
      </p:sp>
      <p:sp>
        <p:nvSpPr>
          <p:cNvPr id="4" name="Slide Number Placeholder 3"/>
          <p:cNvSpPr>
            <a:spLocks noGrp="1"/>
          </p:cNvSpPr>
          <p:nvPr>
            <p:ph type="sldNum" sz="quarter" idx="5"/>
          </p:nvPr>
        </p:nvSpPr>
        <p:spPr/>
        <p:txBody>
          <a:bodyPr/>
          <a:lstStyle/>
          <a:p>
            <a:fld id="{C9B81C59-74DF-4421-B8A7-A6E1B0AAB3C8}" type="slidenum">
              <a:rPr lang="en-US" smtClean="0"/>
              <a:t>12</a:t>
            </a:fld>
            <a:endParaRPr lang="en-US"/>
          </a:p>
        </p:txBody>
      </p:sp>
    </p:spTree>
    <p:extLst>
      <p:ext uri="{BB962C8B-B14F-4D97-AF65-F5344CB8AC3E}">
        <p14:creationId xmlns:p14="http://schemas.microsoft.com/office/powerpoint/2010/main" val="427289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Includes BTV</a:t>
            </a:r>
          </a:p>
        </p:txBody>
      </p:sp>
      <p:sp>
        <p:nvSpPr>
          <p:cNvPr id="4" name="Slide Number Placeholder 3"/>
          <p:cNvSpPr>
            <a:spLocks noGrp="1"/>
          </p:cNvSpPr>
          <p:nvPr>
            <p:ph type="sldNum" sz="quarter" idx="5"/>
          </p:nvPr>
        </p:nvSpPr>
        <p:spPr/>
        <p:txBody>
          <a:bodyPr/>
          <a:lstStyle/>
          <a:p>
            <a:fld id="{C9B81C59-74DF-4421-B8A7-A6E1B0AAB3C8}" type="slidenum">
              <a:rPr lang="en-US" smtClean="0"/>
              <a:t>13</a:t>
            </a:fld>
            <a:endParaRPr lang="en-US"/>
          </a:p>
        </p:txBody>
      </p:sp>
    </p:spTree>
    <p:extLst>
      <p:ext uri="{BB962C8B-B14F-4D97-AF65-F5344CB8AC3E}">
        <p14:creationId xmlns:p14="http://schemas.microsoft.com/office/powerpoint/2010/main" val="1809316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expansion of confirmed EHD in WTD</a:t>
            </a:r>
          </a:p>
        </p:txBody>
      </p:sp>
      <p:sp>
        <p:nvSpPr>
          <p:cNvPr id="4" name="Slide Number Placeholder 3"/>
          <p:cNvSpPr>
            <a:spLocks noGrp="1"/>
          </p:cNvSpPr>
          <p:nvPr>
            <p:ph type="sldNum" sz="quarter" idx="5"/>
          </p:nvPr>
        </p:nvSpPr>
        <p:spPr/>
        <p:txBody>
          <a:bodyPr/>
          <a:lstStyle/>
          <a:p>
            <a:fld id="{C9B81C59-74DF-4421-B8A7-A6E1B0AAB3C8}" type="slidenum">
              <a:rPr lang="en-US" smtClean="0"/>
              <a:t>14</a:t>
            </a:fld>
            <a:endParaRPr lang="en-US"/>
          </a:p>
        </p:txBody>
      </p:sp>
    </p:spTree>
    <p:extLst>
      <p:ext uri="{BB962C8B-B14F-4D97-AF65-F5344CB8AC3E}">
        <p14:creationId xmlns:p14="http://schemas.microsoft.com/office/powerpoint/2010/main" val="9023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0992-6DC2-3411-2B5E-08801B437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5A2E46-7B97-1CD2-8AD9-77A7B5CE5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231FB7-CD73-CE79-D312-EF61C7626A1B}"/>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4CBB8269-6238-E0C3-E846-3AAE13576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606D2-9F6E-1D1A-E0E4-F2989AA762EA}"/>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99252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723BB-9687-C139-CB8B-C36B04F5E2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FEDCEB-AA37-288C-492A-67DA9BA235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6E985-9162-FDED-E25B-934D461453EC}"/>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3F765AA2-CDF0-8072-A6E1-F852AF407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2EC9D-2D05-A898-A424-09021D11F0AD}"/>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406307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A6540-2457-EC8A-4009-D094210B78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87181-D142-A932-F233-7AEE19AC0A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04285-CC48-4379-4372-B92C5938B1D3}"/>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D7409776-7B4F-86BC-83FB-F7F2210B6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C1BBD-DEFF-CBE4-50E1-5229D8EA5D3B}"/>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55429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2CC5-6201-8917-98B7-81C70C85A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577EB-85A0-23AB-4350-CF55FED59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92CBE-6413-F844-93D5-7531086CBB92}"/>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504C8AB2-CD79-71C4-2E9F-939AB7BFB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36279-CE6A-A46B-8231-6CADF76B5BE7}"/>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44452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8DBC-2E64-3690-7C4E-9E9B578F49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C7C0CE-E41E-20B5-154D-3CE86A0682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BA445-178F-9BF4-3B4D-14F7C01A0CE1}"/>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D2051CF6-8A10-692B-26A8-78D2D4275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1522D-161B-CA16-2F18-78C14B17A6D5}"/>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942320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6B189-A1B2-B2F8-5726-2A0C436053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DAD206-C18D-23CF-F03D-97504DAF2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FE4FA-52AC-4601-FD8E-3F58779FD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FD5C7-D8AF-517B-B449-26FFBC407255}"/>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C3BDF8FD-31E3-B48F-47DC-435573C4E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5669DE-68C9-3421-97C7-02A3D0CE7760}"/>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576341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F6B6-6870-EEA2-5E21-09E053E1D6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0A398-8EB0-56EE-3D9F-F0DC131CD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E83AB-52A2-5A48-5340-AA657DCCAE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6AF872-D963-474A-E2DC-43A55D6BC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69617D-FEC5-3E7F-53CF-5D1079C06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824730-22C9-7693-0A04-75FA8E33D40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8" name="Footer Placeholder 7">
            <a:extLst>
              <a:ext uri="{FF2B5EF4-FFF2-40B4-BE49-F238E27FC236}">
                <a16:creationId xmlns:a16="http://schemas.microsoft.com/office/drawing/2014/main" id="{B1FBEA44-1130-100C-2DB1-B9791A42BC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D0B0AD-ED80-D941-6DC2-0B1F9310146B}"/>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3272670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2044-1114-7A07-5D86-753BF135A6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3A3E88-5B53-233D-12E7-2BAC145F4B81}"/>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4" name="Footer Placeholder 3">
            <a:extLst>
              <a:ext uri="{FF2B5EF4-FFF2-40B4-BE49-F238E27FC236}">
                <a16:creationId xmlns:a16="http://schemas.microsoft.com/office/drawing/2014/main" id="{878F35C1-D067-81D9-9223-99A3E7BD93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2F6B83-D7ED-F42F-9B28-6D39EBE0F4E2}"/>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117481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AA1B33-2162-B7E6-8D62-AB37757EDB1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3" name="Footer Placeholder 2">
            <a:extLst>
              <a:ext uri="{FF2B5EF4-FFF2-40B4-BE49-F238E27FC236}">
                <a16:creationId xmlns:a16="http://schemas.microsoft.com/office/drawing/2014/main" id="{4C1686D4-1778-092C-8E42-80D5065AF1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B5120E-E9C0-A1A9-E2B2-AE840F5F7BC4}"/>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208210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2D80-B7E1-7D98-8FDB-DD34733409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780DB4-580C-FA34-FE62-2017153DA9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45E47D-3F9A-06C5-3958-0ACE7319C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63D39-EB1D-F1E9-C91C-B53BFE51E737}"/>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68C6E1D0-16D1-F210-FCAB-D41901656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7589E-E279-5219-4360-86FB7A44AE35}"/>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425459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7806-DABE-3CD8-19B0-675E0D710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AC25B-B3EE-F8C5-B4E5-62903DD63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CF6142-B66E-5761-87FE-198302383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F11A0-9EF0-792E-7386-DD83FE689490}"/>
              </a:ext>
            </a:extLst>
          </p:cNvPr>
          <p:cNvSpPr>
            <a:spLocks noGrp="1"/>
          </p:cNvSpPr>
          <p:nvPr>
            <p:ph type="dt" sz="half" idx="10"/>
          </p:nvPr>
        </p:nvSpPr>
        <p:spPr/>
        <p:txBody>
          <a:bodyPr/>
          <a:lstStyle/>
          <a:p>
            <a:fld id="{4968A570-688E-41B5-AAC0-2B0DEFCB31B4}" type="datetimeFigureOut">
              <a:rPr lang="en-US" smtClean="0"/>
              <a:t>9/15/2023</a:t>
            </a:fld>
            <a:endParaRPr lang="en-US"/>
          </a:p>
        </p:txBody>
      </p:sp>
      <p:sp>
        <p:nvSpPr>
          <p:cNvPr id="6" name="Footer Placeholder 5">
            <a:extLst>
              <a:ext uri="{FF2B5EF4-FFF2-40B4-BE49-F238E27FC236}">
                <a16:creationId xmlns:a16="http://schemas.microsoft.com/office/drawing/2014/main" id="{9463F6DD-1FF0-B56E-6020-DEDC07DCF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7E568-4DAB-F39E-6099-98D04D322EAE}"/>
              </a:ext>
            </a:extLst>
          </p:cNvPr>
          <p:cNvSpPr>
            <a:spLocks noGrp="1"/>
          </p:cNvSpPr>
          <p:nvPr>
            <p:ph type="sldNum" sz="quarter" idx="12"/>
          </p:nvPr>
        </p:nvSpPr>
        <p:spPr/>
        <p:txBody>
          <a:bodyPr/>
          <a:lstStyle/>
          <a:p>
            <a:fld id="{F3A81F61-8E81-4719-BCCA-4543B6CE0D8D}" type="slidenum">
              <a:rPr lang="en-US" smtClean="0"/>
              <a:t>‹#›</a:t>
            </a:fld>
            <a:endParaRPr lang="en-US"/>
          </a:p>
        </p:txBody>
      </p:sp>
    </p:spTree>
    <p:extLst>
      <p:ext uri="{BB962C8B-B14F-4D97-AF65-F5344CB8AC3E}">
        <p14:creationId xmlns:p14="http://schemas.microsoft.com/office/powerpoint/2010/main" val="429454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2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BA865-ED79-A4C1-30EB-A17C8EECA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55E0D2-5FE8-8E71-7CE5-4AB3FBA20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4FCCD-D988-4B3A-A8A1-84BC8B259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8A570-688E-41B5-AAC0-2B0DEFCB31B4}" type="datetimeFigureOut">
              <a:rPr lang="en-US" smtClean="0"/>
              <a:t>9/15/2023</a:t>
            </a:fld>
            <a:endParaRPr lang="en-US"/>
          </a:p>
        </p:txBody>
      </p:sp>
      <p:sp>
        <p:nvSpPr>
          <p:cNvPr id="5" name="Footer Placeholder 4">
            <a:extLst>
              <a:ext uri="{FF2B5EF4-FFF2-40B4-BE49-F238E27FC236}">
                <a16:creationId xmlns:a16="http://schemas.microsoft.com/office/drawing/2014/main" id="{C9A9AEC7-9509-7C5C-A549-671494C78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206F94-959B-5D38-6889-23578247D4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81F61-8E81-4719-BCCA-4543B6CE0D8D}" type="slidenum">
              <a:rPr lang="en-US" smtClean="0"/>
              <a:t>‹#›</a:t>
            </a:fld>
            <a:endParaRPr lang="en-US"/>
          </a:p>
        </p:txBody>
      </p:sp>
    </p:spTree>
    <p:extLst>
      <p:ext uri="{BB962C8B-B14F-4D97-AF65-F5344CB8AC3E}">
        <p14:creationId xmlns:p14="http://schemas.microsoft.com/office/powerpoint/2010/main" val="325906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eer lying in grass&#10;&#10;Description automatically generated">
            <a:extLst>
              <a:ext uri="{FF2B5EF4-FFF2-40B4-BE49-F238E27FC236}">
                <a16:creationId xmlns:a16="http://schemas.microsoft.com/office/drawing/2014/main" id="{5F84E3EF-49B6-076D-DE13-7287B7C54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57" y="0"/>
            <a:ext cx="13062857" cy="6858000"/>
          </a:xfrm>
          <a:prstGeom prst="rect">
            <a:avLst/>
          </a:prstGeom>
        </p:spPr>
      </p:pic>
      <p:sp>
        <p:nvSpPr>
          <p:cNvPr id="2" name="Title 1">
            <a:extLst>
              <a:ext uri="{FF2B5EF4-FFF2-40B4-BE49-F238E27FC236}">
                <a16:creationId xmlns:a16="http://schemas.microsoft.com/office/drawing/2014/main" id="{DC5A8DC1-9C93-E388-B848-1B0DA4E22119}"/>
              </a:ext>
            </a:extLst>
          </p:cNvPr>
          <p:cNvSpPr>
            <a:spLocks noGrp="1"/>
          </p:cNvSpPr>
          <p:nvPr>
            <p:ph type="ctrTitle"/>
          </p:nvPr>
        </p:nvSpPr>
        <p:spPr>
          <a:xfrm>
            <a:off x="0" y="243840"/>
            <a:ext cx="12192000" cy="1477867"/>
          </a:xfrm>
          <a:solidFill>
            <a:schemeClr val="bg1">
              <a:alpha val="55000"/>
            </a:schemeClr>
          </a:solidFill>
        </p:spPr>
        <p:txBody>
          <a:bodyPr>
            <a:normAutofit fontScale="90000"/>
          </a:bodyPr>
          <a:lstStyle/>
          <a:p>
            <a:r>
              <a:rPr lang="en-US" dirty="0">
                <a:latin typeface="Times New Roman" panose="02020603050405020304" pitchFamily="18" charset="0"/>
                <a:cs typeface="Times New Roman" panose="02020603050405020304" pitchFamily="18" charset="0"/>
              </a:rPr>
              <a:t>Epizootic Hemorrhagic Disease (EHD) in White-tailed Deer</a:t>
            </a:r>
          </a:p>
        </p:txBody>
      </p:sp>
    </p:spTree>
    <p:extLst>
      <p:ext uri="{BB962C8B-B14F-4D97-AF65-F5344CB8AC3E}">
        <p14:creationId xmlns:p14="http://schemas.microsoft.com/office/powerpoint/2010/main" val="74363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cattle with different colors&#10;&#10;Description automatically generated with medium confidence">
            <a:extLst>
              <a:ext uri="{FF2B5EF4-FFF2-40B4-BE49-F238E27FC236}">
                <a16:creationId xmlns:a16="http://schemas.microsoft.com/office/drawing/2014/main" id="{143469F8-9BA3-1979-32ED-A48213A86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0"/>
            <a:ext cx="12252960" cy="6892290"/>
          </a:xfrm>
          <a:prstGeom prst="rect">
            <a:avLst/>
          </a:prstGeom>
        </p:spPr>
      </p:pic>
    </p:spTree>
    <p:extLst>
      <p:ext uri="{BB962C8B-B14F-4D97-AF65-F5344CB8AC3E}">
        <p14:creationId xmlns:p14="http://schemas.microsoft.com/office/powerpoint/2010/main" val="212143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FB74E9-6EAC-FA0B-0BCE-71470C3317AA}"/>
              </a:ext>
            </a:extLst>
          </p:cNvPr>
          <p:cNvSpPr>
            <a:spLocks noGrp="1"/>
          </p:cNvSpPr>
          <p:nvPr>
            <p:ph idx="1"/>
          </p:nvPr>
        </p:nvSpPr>
        <p:spPr>
          <a:xfrm>
            <a:off x="-1" y="1727199"/>
            <a:ext cx="12192000" cy="3101002"/>
          </a:xfrm>
        </p:spPr>
        <p:txBody>
          <a:bodyPr>
            <a:normAutofit/>
          </a:bodyPr>
          <a:lstStyle/>
          <a:p>
            <a:pPr marL="0" indent="0">
              <a:buNone/>
            </a:pPr>
            <a:r>
              <a:rPr lang="en-US" sz="3600" dirty="0">
                <a:latin typeface="Times New Roman" panose="02020603050405020304" pitchFamily="18" charset="0"/>
                <a:cs typeface="Times New Roman" panose="02020603050405020304" pitchFamily="18" charset="0"/>
              </a:rPr>
              <a:t>Wild ruminates:</a:t>
            </a:r>
          </a:p>
          <a:p>
            <a:pPr>
              <a:buFontTx/>
              <a:buChar char="-"/>
            </a:pPr>
            <a:r>
              <a:rPr lang="en-US" sz="3600" dirty="0">
                <a:latin typeface="Times New Roman" panose="02020603050405020304" pitchFamily="18" charset="0"/>
                <a:cs typeface="Times New Roman" panose="02020603050405020304" pitchFamily="18" charset="0"/>
              </a:rPr>
              <a:t>Mortalities documented for mule deer and pronghorn antelope</a:t>
            </a:r>
          </a:p>
          <a:p>
            <a:pPr>
              <a:buFontTx/>
              <a:buChar char="-"/>
            </a:pPr>
            <a:r>
              <a:rPr lang="en-US" sz="3600" dirty="0">
                <a:latin typeface="Times New Roman" panose="02020603050405020304" pitchFamily="18" charset="0"/>
                <a:cs typeface="Times New Roman" panose="02020603050405020304" pitchFamily="18" charset="0"/>
              </a:rPr>
              <a:t>Infected elk develop mild symptoms</a:t>
            </a:r>
          </a:p>
          <a:p>
            <a:pPr>
              <a:buFontTx/>
              <a:buChar char="-"/>
            </a:pPr>
            <a:r>
              <a:rPr lang="en-US" sz="3600" dirty="0">
                <a:latin typeface="Times New Roman" panose="02020603050405020304" pitchFamily="18" charset="0"/>
                <a:cs typeface="Times New Roman" panose="02020603050405020304" pitchFamily="18" charset="0"/>
              </a:rPr>
              <a:t>Antibodies to EHDV detected in moose and Dall sheep</a:t>
            </a:r>
          </a:p>
          <a:p>
            <a:pPr>
              <a:buFontTx/>
              <a:buChar char="-"/>
            </a:pPr>
            <a:r>
              <a:rPr lang="en-US" sz="3600" dirty="0">
                <a:latin typeface="Times New Roman" panose="02020603050405020304" pitchFamily="18" charset="0"/>
                <a:cs typeface="Times New Roman" panose="02020603050405020304" pitchFamily="18" charset="0"/>
              </a:rPr>
              <a:t>Lower overall mortality and morbidity</a:t>
            </a:r>
          </a:p>
        </p:txBody>
      </p:sp>
      <p:sp>
        <p:nvSpPr>
          <p:cNvPr id="4" name="Title 1">
            <a:extLst>
              <a:ext uri="{FF2B5EF4-FFF2-40B4-BE49-F238E27FC236}">
                <a16:creationId xmlns:a16="http://schemas.microsoft.com/office/drawing/2014/main" id="{9484E859-74A7-C59E-055C-85AA15EFE751}"/>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EHD in other wild ruminate hosts</a:t>
            </a:r>
          </a:p>
        </p:txBody>
      </p:sp>
      <p:pic>
        <p:nvPicPr>
          <p:cNvPr id="5122" name="Picture 2" descr="Moose | The Canadian Encyclopedia">
            <a:extLst>
              <a:ext uri="{FF2B5EF4-FFF2-40B4-BE49-F238E27FC236}">
                <a16:creationId xmlns:a16="http://schemas.microsoft.com/office/drawing/2014/main" id="{6F79FCC7-99A5-9350-F6DD-44D524E5D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320" y="4848527"/>
            <a:ext cx="3015135" cy="2016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History of Elk in Rocky Mountain National Park - Alpine Trail Ridge Inn">
            <a:extLst>
              <a:ext uri="{FF2B5EF4-FFF2-40B4-BE49-F238E27FC236}">
                <a16:creationId xmlns:a16="http://schemas.microsoft.com/office/drawing/2014/main" id="{E4CA807A-27B4-527B-7071-99531140E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185" y="4841544"/>
            <a:ext cx="3015135" cy="20100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ver The Largest Dall's Sheep Ever Caught in Alaska - AZ Animals">
            <a:extLst>
              <a:ext uri="{FF2B5EF4-FFF2-40B4-BE49-F238E27FC236}">
                <a16:creationId xmlns:a16="http://schemas.microsoft.com/office/drawing/2014/main" id="{C1621EBE-B6EB-EF13-C734-1A0EC3263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6662" y="4842656"/>
            <a:ext cx="3587817" cy="201534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ule deer buck, muley, big game hunting">
            <a:extLst>
              <a:ext uri="{FF2B5EF4-FFF2-40B4-BE49-F238E27FC236}">
                <a16:creationId xmlns:a16="http://schemas.microsoft.com/office/drawing/2014/main" id="{2B28BE1B-7555-64CC-0C31-3573DE208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841551"/>
            <a:ext cx="1344299" cy="201644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ronghorn - Wikipedia">
            <a:extLst>
              <a:ext uri="{FF2B5EF4-FFF2-40B4-BE49-F238E27FC236}">
                <a16:creationId xmlns:a16="http://schemas.microsoft.com/office/drawing/2014/main" id="{57355363-BFF3-1B9D-6D35-13A5E07CB2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548" y="4841551"/>
            <a:ext cx="2396637" cy="201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522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FDA1-59AD-5B71-8650-D999B8DC88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EHD in domesticated hosts</a:t>
            </a:r>
          </a:p>
        </p:txBody>
      </p:sp>
      <p:sp>
        <p:nvSpPr>
          <p:cNvPr id="3" name="Content Placeholder 2">
            <a:extLst>
              <a:ext uri="{FF2B5EF4-FFF2-40B4-BE49-F238E27FC236}">
                <a16:creationId xmlns:a16="http://schemas.microsoft.com/office/drawing/2014/main" id="{F7A5EBF2-65AD-18CE-972B-0DB74AD5BF59}"/>
              </a:ext>
            </a:extLst>
          </p:cNvPr>
          <p:cNvSpPr>
            <a:spLocks noGrp="1"/>
          </p:cNvSpPr>
          <p:nvPr>
            <p:ph idx="1"/>
          </p:nvPr>
        </p:nvSpPr>
        <p:spPr>
          <a:xfrm>
            <a:off x="-14988" y="1176732"/>
            <a:ext cx="8320788" cy="2919337"/>
          </a:xfrm>
        </p:spPr>
        <p:txBody>
          <a:bodyPr>
            <a:normAutofit fontScale="70000" lnSpcReduction="20000"/>
          </a:bodyPr>
          <a:lstStyle/>
          <a:p>
            <a:pPr marL="0" indent="0">
              <a:lnSpc>
                <a:spcPct val="120000"/>
              </a:lnSpc>
              <a:buNone/>
            </a:pPr>
            <a:r>
              <a:rPr lang="en-US" sz="3600" dirty="0">
                <a:latin typeface="Times New Roman" panose="02020603050405020304" pitchFamily="18" charset="0"/>
                <a:cs typeface="Times New Roman" panose="02020603050405020304" pitchFamily="18" charset="0"/>
              </a:rPr>
              <a:t>Domestic ruminants:</a:t>
            </a:r>
          </a:p>
          <a:p>
            <a:pPr>
              <a:lnSpc>
                <a:spcPct val="120000"/>
              </a:lnSpc>
              <a:buFontTx/>
              <a:buChar char="-"/>
            </a:pPr>
            <a:r>
              <a:rPr lang="en-US" sz="3600" dirty="0">
                <a:latin typeface="Times New Roman" panose="02020603050405020304" pitchFamily="18" charset="0"/>
                <a:cs typeface="Times New Roman" panose="02020603050405020304" pitchFamily="18" charset="0"/>
              </a:rPr>
              <a:t>Cattle most common (outside of captive deer)</a:t>
            </a:r>
          </a:p>
          <a:p>
            <a:pPr>
              <a:lnSpc>
                <a:spcPct val="120000"/>
              </a:lnSpc>
              <a:buFontTx/>
              <a:buChar char="-"/>
            </a:pPr>
            <a:r>
              <a:rPr lang="en-US" sz="3600" dirty="0">
                <a:latin typeface="Times New Roman" panose="02020603050405020304" pitchFamily="18" charset="0"/>
                <a:cs typeface="Times New Roman" panose="02020603050405020304" pitchFamily="18" charset="0"/>
              </a:rPr>
              <a:t>Swelling, ulcers, salivation, discharge, hemorrhaging, fever, hoof-sloughing, undernutrition</a:t>
            </a:r>
          </a:p>
          <a:p>
            <a:pPr>
              <a:lnSpc>
                <a:spcPct val="120000"/>
              </a:lnSpc>
              <a:buFontTx/>
              <a:buChar char="-"/>
            </a:pPr>
            <a:r>
              <a:rPr lang="en-US" sz="3600" dirty="0">
                <a:latin typeface="Times New Roman" panose="02020603050405020304" pitchFamily="18" charset="0"/>
                <a:cs typeface="Times New Roman" panose="02020603050405020304" pitchFamily="18" charset="0"/>
              </a:rPr>
              <a:t>Most cases are subclinical unlike BTV</a:t>
            </a:r>
          </a:p>
          <a:p>
            <a:pPr>
              <a:lnSpc>
                <a:spcPct val="120000"/>
              </a:lnSpc>
              <a:buFontTx/>
              <a:buChar char="-"/>
            </a:pPr>
            <a:r>
              <a:rPr lang="en-US" sz="3600" dirty="0">
                <a:latin typeface="Times New Roman" panose="02020603050405020304" pitchFamily="18" charset="0"/>
                <a:cs typeface="Times New Roman" panose="02020603050405020304" pitchFamily="18" charset="0"/>
              </a:rPr>
              <a:t>Less severe or asymptomatic compared with cervids</a:t>
            </a:r>
          </a:p>
        </p:txBody>
      </p:sp>
      <p:pic>
        <p:nvPicPr>
          <p:cNvPr id="3074" name="Picture 2">
            <a:extLst>
              <a:ext uri="{FF2B5EF4-FFF2-40B4-BE49-F238E27FC236}">
                <a16:creationId xmlns:a16="http://schemas.microsoft.com/office/drawing/2014/main" id="{951BA7C0-AD8E-5A35-3436-2FB8BFB91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964" y="-4606"/>
            <a:ext cx="3018024" cy="23626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22EFFD-5565-139D-4C60-EE33BF665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 y="4096069"/>
            <a:ext cx="37147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C5E313B-AD91-2013-6E64-07D059C2A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3976" y="4617719"/>
            <a:ext cx="3018024" cy="22596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8633524-7D97-4DC0-BA96-A25D8778B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8964" y="2358070"/>
            <a:ext cx="3018024" cy="225964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9600A68-D5BB-8315-0C86-61172D029471}"/>
              </a:ext>
            </a:extLst>
          </p:cNvPr>
          <p:cNvSpPr txBox="1">
            <a:spLocks/>
          </p:cNvSpPr>
          <p:nvPr/>
        </p:nvSpPr>
        <p:spPr>
          <a:xfrm>
            <a:off x="3596640" y="4096069"/>
            <a:ext cx="5547360" cy="1435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80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morrhagic Disease: The Deadliest Killer of Whitetails - North American  Whitetail">
            <a:extLst>
              <a:ext uri="{FF2B5EF4-FFF2-40B4-BE49-F238E27FC236}">
                <a16:creationId xmlns:a16="http://schemas.microsoft.com/office/drawing/2014/main" id="{8B78CFE5-29CD-DF9D-2F2C-619D32BD2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226225"/>
            <a:ext cx="10972800" cy="731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7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EF03-5B4D-BDA6-5A89-3B9DD36930B1}"/>
              </a:ext>
            </a:extLst>
          </p:cNvPr>
          <p:cNvSpPr>
            <a:spLocks noGrp="1"/>
          </p:cNvSpPr>
          <p:nvPr>
            <p:ph type="title"/>
          </p:nvPr>
        </p:nvSpPr>
        <p:spPr>
          <a:xfrm>
            <a:off x="3228975" y="-253267"/>
            <a:ext cx="5734049" cy="1325563"/>
          </a:xfrm>
        </p:spPr>
        <p:txBody>
          <a:bodyPr/>
          <a:lstStyle/>
          <a:p>
            <a:r>
              <a:rPr lang="en-US" dirty="0" err="1">
                <a:latin typeface="Times New Roman" panose="02020603050405020304" pitchFamily="18" charset="0"/>
                <a:cs typeface="Times New Roman" panose="02020603050405020304" pitchFamily="18" charset="0"/>
              </a:rPr>
              <a:t>Stallknecht</a:t>
            </a:r>
            <a:r>
              <a:rPr lang="en-US" dirty="0">
                <a:latin typeface="Times New Roman" panose="02020603050405020304" pitchFamily="18" charset="0"/>
                <a:cs typeface="Times New Roman" panose="02020603050405020304" pitchFamily="18" charset="0"/>
              </a:rPr>
              <a:t> et al. (2015) </a:t>
            </a:r>
          </a:p>
        </p:txBody>
      </p:sp>
      <p:pic>
        <p:nvPicPr>
          <p:cNvPr id="6148" name="Picture 4">
            <a:extLst>
              <a:ext uri="{FF2B5EF4-FFF2-40B4-BE49-F238E27FC236}">
                <a16:creationId xmlns:a16="http://schemas.microsoft.com/office/drawing/2014/main" id="{CE8A3A12-1738-0D40-C2BF-38D642EA0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6193" y="735724"/>
            <a:ext cx="5346509" cy="612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1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razil May Face a New Threat, This Time From Biting Midges - The New York  Times">
            <a:extLst>
              <a:ext uri="{FF2B5EF4-FFF2-40B4-BE49-F238E27FC236}">
                <a16:creationId xmlns:a16="http://schemas.microsoft.com/office/drawing/2014/main" id="{84C06CAD-23C3-687B-FFE9-88E6CA05FA7E}"/>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0" y="-1273765"/>
            <a:ext cx="12192000" cy="8131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2DB993-AB86-EB76-A486-EC817423AC8B}"/>
              </a:ext>
            </a:extLst>
          </p:cNvPr>
          <p:cNvSpPr>
            <a:spLocks noGrp="1"/>
          </p:cNvSpPr>
          <p:nvPr>
            <p:ph type="title"/>
          </p:nvPr>
        </p:nvSpPr>
        <p:spPr>
          <a:xfrm>
            <a:off x="0" y="1"/>
            <a:ext cx="12192000" cy="731519"/>
          </a:xfrm>
          <a:solidFill>
            <a:schemeClr val="bg1"/>
          </a:solidFill>
        </p:spPr>
        <p:txBody>
          <a:bodyPr/>
          <a:lstStyle/>
          <a:p>
            <a:r>
              <a:rPr lang="en-US" dirty="0">
                <a:latin typeface="Times New Roman" panose="02020603050405020304" pitchFamily="18" charset="0"/>
                <a:cs typeface="Times New Roman" panose="02020603050405020304" pitchFamily="18" charset="0"/>
              </a:rPr>
              <a:t>Environmental/Regional factors affecting EHD</a:t>
            </a:r>
          </a:p>
        </p:txBody>
      </p:sp>
      <p:sp>
        <p:nvSpPr>
          <p:cNvPr id="4" name="TextBox 3">
            <a:extLst>
              <a:ext uri="{FF2B5EF4-FFF2-40B4-BE49-F238E27FC236}">
                <a16:creationId xmlns:a16="http://schemas.microsoft.com/office/drawing/2014/main" id="{E7517B25-FD7A-3C7D-CF5D-141BDCB2AAD3}"/>
              </a:ext>
            </a:extLst>
          </p:cNvPr>
          <p:cNvSpPr txBox="1"/>
          <p:nvPr/>
        </p:nvSpPr>
        <p:spPr>
          <a:xfrm>
            <a:off x="0" y="953959"/>
            <a:ext cx="11826240" cy="600164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EHD in northern USA: recurring seasonally, high mortality, variable</a:t>
            </a:r>
          </a:p>
          <a:p>
            <a:pPr marL="457200" indent="-457200">
              <a:buFontTx/>
              <a:buChar char="-"/>
            </a:pPr>
            <a:r>
              <a:rPr lang="en-US" sz="3200" dirty="0">
                <a:latin typeface="Times New Roman" panose="02020603050405020304" pitchFamily="18" charset="0"/>
                <a:cs typeface="Times New Roman" panose="02020603050405020304" pitchFamily="18" charset="0"/>
              </a:rPr>
              <a:t>Mortality rates can be as high as 90% during some outbreaks</a:t>
            </a:r>
          </a:p>
          <a:p>
            <a:pPr marL="457200" indent="-457200">
              <a:buFontTx/>
              <a:buChar char="-"/>
            </a:pPr>
            <a:r>
              <a:rPr lang="en-US" sz="3200" dirty="0">
                <a:latin typeface="Times New Roman" panose="02020603050405020304" pitchFamily="18" charset="0"/>
                <a:cs typeface="Times New Roman" panose="02020603050405020304" pitchFamily="18" charset="0"/>
              </a:rPr>
              <a:t>Some areas have outbreaks every 3-5 years during drought</a:t>
            </a:r>
          </a:p>
          <a:p>
            <a:pPr marL="457200" indent="-457200">
              <a:buFontTx/>
              <a:buChar char="-"/>
            </a:pPr>
            <a:r>
              <a:rPr lang="en-US" sz="3200" dirty="0">
                <a:latin typeface="Times New Roman" panose="02020603050405020304" pitchFamily="18" charset="0"/>
                <a:cs typeface="Times New Roman" panose="02020603050405020304" pitchFamily="18" charset="0"/>
              </a:rPr>
              <a:t>Late summer and early fall</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EHD in the Southeast: chronic infection, low mortality, mild cases</a:t>
            </a:r>
          </a:p>
          <a:p>
            <a:pPr marL="457200" indent="-457200">
              <a:buFontTx/>
              <a:buChar char="-"/>
            </a:pPr>
            <a:r>
              <a:rPr lang="en-US" sz="3200" dirty="0">
                <a:latin typeface="Times New Roman" panose="02020603050405020304" pitchFamily="18" charset="0"/>
                <a:cs typeface="Times New Roman" panose="02020603050405020304" pitchFamily="18" charset="0"/>
              </a:rPr>
              <a:t>Nearly 100% of population have antibodies in some cases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Factors to consider: </a:t>
            </a:r>
          </a:p>
          <a:p>
            <a:pPr marL="457200" indent="-457200">
              <a:buFontTx/>
              <a:buChar char="-"/>
            </a:pPr>
            <a:r>
              <a:rPr lang="en-US" sz="3200" dirty="0">
                <a:latin typeface="Times New Roman" panose="02020603050405020304" pitchFamily="18" charset="0"/>
                <a:cs typeface="Times New Roman" panose="02020603050405020304" pitchFamily="18" charset="0"/>
              </a:rPr>
              <a:t>Distribution and seasonality of midges, climate change</a:t>
            </a:r>
          </a:p>
          <a:p>
            <a:pPr marL="457200" indent="-457200">
              <a:buFontTx/>
              <a:buChar char="-"/>
            </a:pPr>
            <a:r>
              <a:rPr lang="en-US" sz="3200" dirty="0">
                <a:latin typeface="Times New Roman" panose="02020603050405020304" pitchFamily="18" charset="0"/>
                <a:cs typeface="Times New Roman" panose="02020603050405020304" pitchFamily="18" charset="0"/>
              </a:rPr>
              <a:t>Herd immunity, previous exposure, genetics</a:t>
            </a:r>
          </a:p>
          <a:p>
            <a:pPr marL="457200" indent="-457200">
              <a:buFontTx/>
              <a:buChar char="-"/>
            </a:pPr>
            <a:r>
              <a:rPr lang="en-US" sz="3200" dirty="0">
                <a:latin typeface="Times New Roman" panose="02020603050405020304" pitchFamily="18" charset="0"/>
                <a:cs typeface="Times New Roman" panose="02020603050405020304" pitchFamily="18" charset="0"/>
              </a:rPr>
              <a:t>Droughts, temperature, stream flow, wetland cover</a:t>
            </a:r>
          </a:p>
        </p:txBody>
      </p:sp>
    </p:spTree>
    <p:extLst>
      <p:ext uri="{BB962C8B-B14F-4D97-AF65-F5344CB8AC3E}">
        <p14:creationId xmlns:p14="http://schemas.microsoft.com/office/powerpoint/2010/main" val="2346246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DA51D-FF49-C89E-211E-A15D1C06FB80}"/>
              </a:ext>
            </a:extLst>
          </p:cNvPr>
          <p:cNvSpPr>
            <a:spLocks noGrp="1"/>
          </p:cNvSpPr>
          <p:nvPr>
            <p:ph type="title"/>
          </p:nvPr>
        </p:nvSpPr>
        <p:spPr>
          <a:xfrm>
            <a:off x="0" y="19632"/>
            <a:ext cx="12192000" cy="1325563"/>
          </a:xfrm>
        </p:spPr>
        <p:txBody>
          <a:bodyPr/>
          <a:lstStyle/>
          <a:p>
            <a:r>
              <a:rPr lang="en-US" dirty="0">
                <a:latin typeface="Times New Roman" panose="02020603050405020304" pitchFamily="18" charset="0"/>
                <a:cs typeface="Times New Roman" panose="02020603050405020304" pitchFamily="18" charset="0"/>
              </a:rPr>
              <a:t>Regional Differences (Innate Resistance)</a:t>
            </a:r>
          </a:p>
        </p:txBody>
      </p:sp>
      <p:sp>
        <p:nvSpPr>
          <p:cNvPr id="5" name="TextBox 4">
            <a:extLst>
              <a:ext uri="{FF2B5EF4-FFF2-40B4-BE49-F238E27FC236}">
                <a16:creationId xmlns:a16="http://schemas.microsoft.com/office/drawing/2014/main" id="{FDE4F63B-7ED8-F88A-C5F6-092521A636ED}"/>
              </a:ext>
            </a:extLst>
          </p:cNvPr>
          <p:cNvSpPr txBox="1"/>
          <p:nvPr/>
        </p:nvSpPr>
        <p:spPr>
          <a:xfrm>
            <a:off x="83820" y="3741605"/>
            <a:ext cx="12024360" cy="295465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Innate Resistance (Gaydos et al. 2003)</a:t>
            </a:r>
          </a:p>
          <a:p>
            <a:pPr marL="457200" indent="-457200">
              <a:buFontTx/>
              <a:buChar char="-"/>
            </a:pPr>
            <a:r>
              <a:rPr lang="en-US" sz="2800" dirty="0">
                <a:latin typeface="Times New Roman" panose="02020603050405020304" pitchFamily="18" charset="0"/>
                <a:cs typeface="Times New Roman" panose="02020603050405020304" pitchFamily="18" charset="0"/>
              </a:rPr>
              <a:t>Fawns of two subspecies of white-tailed deer infected with EHD</a:t>
            </a:r>
          </a:p>
          <a:p>
            <a:pPr marL="457200" indent="-457200">
              <a:buFontTx/>
              <a:buChar char="-"/>
            </a:pPr>
            <a:r>
              <a:rPr lang="en-US" sz="2800" dirty="0">
                <a:latin typeface="Times New Roman" panose="02020603050405020304" pitchFamily="18" charset="0"/>
                <a:cs typeface="Times New Roman" panose="02020603050405020304" pitchFamily="18" charset="0"/>
              </a:rPr>
              <a:t>Northern subspecies (</a:t>
            </a:r>
            <a:r>
              <a:rPr lang="en-US" sz="2800" i="1" dirty="0">
                <a:latin typeface="Times New Roman" panose="02020603050405020304" pitchFamily="18" charset="0"/>
                <a:cs typeface="Times New Roman" panose="02020603050405020304" pitchFamily="18" charset="0"/>
              </a:rPr>
              <a:t>O. virginianus borealis</a:t>
            </a:r>
            <a:r>
              <a:rPr lang="en-US" sz="2800" dirty="0">
                <a:latin typeface="Times New Roman" panose="02020603050405020304" pitchFamily="18" charset="0"/>
                <a:cs typeface="Times New Roman" panose="02020603050405020304" pitchFamily="18" charset="0"/>
              </a:rPr>
              <a:t>) from area without EHD</a:t>
            </a:r>
          </a:p>
          <a:p>
            <a:pPr marL="457200" indent="-457200">
              <a:buFontTx/>
              <a:buChar char="-"/>
            </a:pPr>
            <a:r>
              <a:rPr lang="en-US" sz="2800" dirty="0">
                <a:latin typeface="Times New Roman" panose="02020603050405020304" pitchFamily="18" charset="0"/>
                <a:cs typeface="Times New Roman" panose="02020603050405020304" pitchFamily="18" charset="0"/>
              </a:rPr>
              <a:t>Southern subspecies (</a:t>
            </a:r>
            <a:r>
              <a:rPr lang="en-US" sz="2800" i="1" dirty="0">
                <a:latin typeface="Times New Roman" panose="02020603050405020304" pitchFamily="18" charset="0"/>
                <a:cs typeface="Times New Roman" panose="02020603050405020304" pitchFamily="18" charset="0"/>
              </a:rPr>
              <a:t>O. virginianus </a:t>
            </a:r>
            <a:r>
              <a:rPr lang="en-US" sz="2800" i="1" dirty="0" err="1">
                <a:latin typeface="Times New Roman" panose="02020603050405020304" pitchFamily="18" charset="0"/>
                <a:cs typeface="Times New Roman" panose="02020603050405020304" pitchFamily="18" charset="0"/>
              </a:rPr>
              <a:t>texanus</a:t>
            </a:r>
            <a:r>
              <a:rPr lang="en-US" sz="2800" dirty="0">
                <a:latin typeface="Times New Roman" panose="02020603050405020304" pitchFamily="18" charset="0"/>
                <a:cs typeface="Times New Roman" panose="02020603050405020304" pitchFamily="18" charset="0"/>
              </a:rPr>
              <a:t>) from area with EHD</a:t>
            </a:r>
          </a:p>
          <a:p>
            <a:pPr marL="457200" indent="-457200">
              <a:buFontTx/>
              <a:buChar char="-"/>
            </a:pPr>
            <a:r>
              <a:rPr lang="en-US" sz="2800" dirty="0">
                <a:latin typeface="Times New Roman" panose="02020603050405020304" pitchFamily="18" charset="0"/>
                <a:cs typeface="Times New Roman" panose="02020603050405020304" pitchFamily="18" charset="0"/>
              </a:rPr>
              <a:t>Infections in northern subspecies caused severe disease and mortality</a:t>
            </a:r>
          </a:p>
          <a:p>
            <a:pPr marL="457200" indent="-457200">
              <a:buFontTx/>
              <a:buChar char="-"/>
            </a:pPr>
            <a:r>
              <a:rPr lang="en-US" sz="2800" dirty="0">
                <a:latin typeface="Times New Roman" panose="02020603050405020304" pitchFamily="18" charset="0"/>
                <a:cs typeface="Times New Roman" panose="02020603050405020304" pitchFamily="18" charset="0"/>
              </a:rPr>
              <a:t>Infections in southern subspecies caused mild or nondetectable disease</a:t>
            </a:r>
          </a:p>
          <a:p>
            <a:pPr marL="457200" indent="-457200">
              <a:buFontTx/>
              <a:buChar char="-"/>
            </a:pPr>
            <a:endParaRPr lang="en-US" dirty="0"/>
          </a:p>
        </p:txBody>
      </p:sp>
      <p:pic>
        <p:nvPicPr>
          <p:cNvPr id="7" name="Picture 6" descr="A close up of a sign&#10;&#10;Description automatically generated">
            <a:extLst>
              <a:ext uri="{FF2B5EF4-FFF2-40B4-BE49-F238E27FC236}">
                <a16:creationId xmlns:a16="http://schemas.microsoft.com/office/drawing/2014/main" id="{E36E9530-45CB-EFA2-F0B0-ACDAA6AC6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53" y="1345195"/>
            <a:ext cx="12435505" cy="2161686"/>
          </a:xfrm>
          <a:prstGeom prst="rect">
            <a:avLst/>
          </a:prstGeom>
        </p:spPr>
      </p:pic>
    </p:spTree>
    <p:extLst>
      <p:ext uri="{BB962C8B-B14F-4D97-AF65-F5344CB8AC3E}">
        <p14:creationId xmlns:p14="http://schemas.microsoft.com/office/powerpoint/2010/main" val="2190110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DA51D-FF49-C89E-211E-A15D1C06FB80}"/>
              </a:ext>
            </a:extLst>
          </p:cNvPr>
          <p:cNvSpPr>
            <a:spLocks noGrp="1"/>
          </p:cNvSpPr>
          <p:nvPr>
            <p:ph type="title"/>
          </p:nvPr>
        </p:nvSpPr>
        <p:spPr>
          <a:xfrm>
            <a:off x="0" y="19632"/>
            <a:ext cx="12192000" cy="1325563"/>
          </a:xfrm>
        </p:spPr>
        <p:txBody>
          <a:bodyPr/>
          <a:lstStyle/>
          <a:p>
            <a:r>
              <a:rPr lang="en-US" dirty="0">
                <a:latin typeface="Times New Roman" panose="02020603050405020304" pitchFamily="18" charset="0"/>
                <a:cs typeface="Times New Roman" panose="02020603050405020304" pitchFamily="18" charset="0"/>
              </a:rPr>
              <a:t>Maternal Antibodies</a:t>
            </a:r>
          </a:p>
        </p:txBody>
      </p:sp>
      <p:sp>
        <p:nvSpPr>
          <p:cNvPr id="5" name="TextBox 4">
            <a:extLst>
              <a:ext uri="{FF2B5EF4-FFF2-40B4-BE49-F238E27FC236}">
                <a16:creationId xmlns:a16="http://schemas.microsoft.com/office/drawing/2014/main" id="{FDE4F63B-7ED8-F88A-C5F6-092521A636ED}"/>
              </a:ext>
            </a:extLst>
          </p:cNvPr>
          <p:cNvSpPr txBox="1"/>
          <p:nvPr/>
        </p:nvSpPr>
        <p:spPr>
          <a:xfrm>
            <a:off x="68475" y="3741605"/>
            <a:ext cx="12024360" cy="440120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Maternal Antibodies (Stilwell et al. 2021)</a:t>
            </a:r>
          </a:p>
          <a:p>
            <a:pPr marL="457200" indent="-457200">
              <a:buFontTx/>
              <a:buChar char="-"/>
            </a:pPr>
            <a:r>
              <a:rPr lang="en-US" sz="2800" dirty="0">
                <a:latin typeface="Times New Roman" panose="02020603050405020304" pitchFamily="18" charset="0"/>
                <a:cs typeface="Times New Roman" panose="02020603050405020304" pitchFamily="18" charset="0"/>
              </a:rPr>
              <a:t>Maternal antibodies against EHDV detectable in fawns up to 18 weeks</a:t>
            </a:r>
          </a:p>
          <a:p>
            <a:pPr marL="457200" indent="-457200">
              <a:buFontTx/>
              <a:buChar char="-"/>
            </a:pPr>
            <a:r>
              <a:rPr lang="en-US" sz="2800" dirty="0">
                <a:latin typeface="Times New Roman" panose="02020603050405020304" pitchFamily="18" charset="0"/>
                <a:cs typeface="Times New Roman" panose="02020603050405020304" pitchFamily="18" charset="0"/>
              </a:rPr>
              <a:t>Captive does screened for antibodies to EHDV-2 in Georgia (65% positive)</a:t>
            </a:r>
          </a:p>
          <a:p>
            <a:pPr marL="457200" indent="-457200">
              <a:buFontTx/>
              <a:buChar char="-"/>
            </a:pPr>
            <a:r>
              <a:rPr lang="en-US" sz="2800" dirty="0">
                <a:latin typeface="Times New Roman" panose="02020603050405020304" pitchFamily="18" charset="0"/>
                <a:cs typeface="Times New Roman" panose="02020603050405020304" pitchFamily="18" charset="0"/>
              </a:rPr>
              <a:t>Five maternal antibody-positive and five negative does chosen and bred</a:t>
            </a:r>
          </a:p>
          <a:p>
            <a:pPr marL="457200" indent="-457200">
              <a:buFontTx/>
              <a:buChar char="-"/>
            </a:pPr>
            <a:r>
              <a:rPr lang="en-US" sz="2800" dirty="0">
                <a:latin typeface="Times New Roman" panose="02020603050405020304" pitchFamily="18" charset="0"/>
                <a:cs typeface="Times New Roman" panose="02020603050405020304" pitchFamily="18" charset="0"/>
              </a:rPr>
              <a:t>Fawns tested for maternal antibodies before experimental infection of EHDV2</a:t>
            </a:r>
          </a:p>
          <a:p>
            <a:pPr marL="457200" indent="-457200">
              <a:buFontTx/>
              <a:buChar char="-"/>
            </a:pPr>
            <a:r>
              <a:rPr lang="en-US" sz="2800" dirty="0">
                <a:latin typeface="Times New Roman" panose="02020603050405020304" pitchFamily="18" charset="0"/>
                <a:cs typeface="Times New Roman" panose="02020603050405020304" pitchFamily="18" charset="0"/>
              </a:rPr>
              <a:t>All seronegative fawns exhibited mild to moderate clinical signs of HD</a:t>
            </a:r>
          </a:p>
          <a:p>
            <a:pPr marL="457200" indent="-457200">
              <a:buFontTx/>
              <a:buChar char="-"/>
            </a:pPr>
            <a:r>
              <a:rPr lang="en-US" sz="2800" dirty="0">
                <a:latin typeface="Times New Roman" panose="02020603050405020304" pitchFamily="18" charset="0"/>
                <a:cs typeface="Times New Roman" panose="02020603050405020304" pitchFamily="18" charset="0"/>
              </a:rPr>
              <a:t>Seropositive fawns showed minimal clinical evidence of disease</a:t>
            </a: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sz="2800" dirty="0">
              <a:latin typeface="Times New Roman" panose="02020603050405020304" pitchFamily="18" charset="0"/>
              <a:cs typeface="Times New Roman" panose="02020603050405020304" pitchFamily="18" charset="0"/>
            </a:endParaRPr>
          </a:p>
        </p:txBody>
      </p:sp>
      <p:pic>
        <p:nvPicPr>
          <p:cNvPr id="3" name="Picture 2" descr="A close up of a white background&#10;&#10;Description automatically generated">
            <a:extLst>
              <a:ext uri="{FF2B5EF4-FFF2-40B4-BE49-F238E27FC236}">
                <a16:creationId xmlns:a16="http://schemas.microsoft.com/office/drawing/2014/main" id="{B152DB94-93DD-CE17-7A8F-A3A86253F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6978"/>
            <a:ext cx="12161310" cy="2734627"/>
          </a:xfrm>
          <a:prstGeom prst="rect">
            <a:avLst/>
          </a:prstGeom>
        </p:spPr>
      </p:pic>
    </p:spTree>
    <p:extLst>
      <p:ext uri="{BB962C8B-B14F-4D97-AF65-F5344CB8AC3E}">
        <p14:creationId xmlns:p14="http://schemas.microsoft.com/office/powerpoint/2010/main" val="4132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DCA8BD-0EAB-EF8E-DBDB-6096606E14EB}"/>
              </a:ext>
            </a:extLst>
          </p:cNvPr>
          <p:cNvSpPr>
            <a:spLocks noGrp="1"/>
          </p:cNvSpPr>
          <p:nvPr>
            <p:ph type="title"/>
          </p:nvPr>
        </p:nvSpPr>
        <p:spPr>
          <a:xfrm>
            <a:off x="838200" y="10491"/>
            <a:ext cx="10515600" cy="1325563"/>
          </a:xfrm>
        </p:spPr>
        <p:txBody>
          <a:bodyPr/>
          <a:lstStyle/>
          <a:p>
            <a:pPr algn="ctr"/>
            <a:r>
              <a:rPr lang="en-US" dirty="0">
                <a:latin typeface="Times New Roman" panose="02020603050405020304" pitchFamily="18" charset="0"/>
                <a:cs typeface="Times New Roman" panose="02020603050405020304" pitchFamily="18" charset="0"/>
              </a:rPr>
              <a:t>Disease Triangle of EHD (activity)</a:t>
            </a:r>
          </a:p>
        </p:txBody>
      </p:sp>
      <p:pic>
        <p:nvPicPr>
          <p:cNvPr id="1026" name="Picture 2">
            <a:extLst>
              <a:ext uri="{FF2B5EF4-FFF2-40B4-BE49-F238E27FC236}">
                <a16:creationId xmlns:a16="http://schemas.microsoft.com/office/drawing/2014/main" id="{A6F27484-D1C7-540D-A2B0-403C8D89A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027" y="1325563"/>
            <a:ext cx="5521946" cy="552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141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4D86-2D0A-EEBF-58A5-6FCFD3FD207F}"/>
              </a:ext>
            </a:extLst>
          </p:cNvPr>
          <p:cNvSpPr>
            <a:spLocks noGrp="1"/>
          </p:cNvSpPr>
          <p:nvPr>
            <p:ph type="title"/>
          </p:nvPr>
        </p:nvSpPr>
        <p:spPr>
          <a:xfrm>
            <a:off x="838200" y="10491"/>
            <a:ext cx="10515600" cy="1325563"/>
          </a:xfrm>
        </p:spPr>
        <p:txBody>
          <a:bodyPr/>
          <a:lstStyle/>
          <a:p>
            <a:pPr algn="ctr"/>
            <a:r>
              <a:rPr lang="en-US" dirty="0">
                <a:latin typeface="Times New Roman" panose="02020603050405020304" pitchFamily="18" charset="0"/>
                <a:cs typeface="Times New Roman" panose="02020603050405020304" pitchFamily="18" charset="0"/>
              </a:rPr>
              <a:t>Disease Triangle of EHD (activity)</a:t>
            </a:r>
          </a:p>
        </p:txBody>
      </p:sp>
      <p:pic>
        <p:nvPicPr>
          <p:cNvPr id="6" name="Picture 4" descr="Epizootic Hemorrhagic Disease Virus">
            <a:extLst>
              <a:ext uri="{FF2B5EF4-FFF2-40B4-BE49-F238E27FC236}">
                <a16:creationId xmlns:a16="http://schemas.microsoft.com/office/drawing/2014/main" id="{1E355429-AC22-3001-02DF-E7C2EC5EF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129" y="3786684"/>
            <a:ext cx="1629024" cy="162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deer&#10;&#10;Description automatically generated">
            <a:extLst>
              <a:ext uri="{FF2B5EF4-FFF2-40B4-BE49-F238E27FC236}">
                <a16:creationId xmlns:a16="http://schemas.microsoft.com/office/drawing/2014/main" id="{48A6764A-09AB-C977-9B46-57199B00D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451" y="2854756"/>
            <a:ext cx="1659068" cy="2590800"/>
          </a:xfrm>
          <a:prstGeom prst="rect">
            <a:avLst/>
          </a:prstGeom>
        </p:spPr>
      </p:pic>
      <p:pic>
        <p:nvPicPr>
          <p:cNvPr id="10242" name="Picture 2" descr="Biting Midge - Culicoides villosipennis - BugGuide.Net">
            <a:extLst>
              <a:ext uri="{FF2B5EF4-FFF2-40B4-BE49-F238E27FC236}">
                <a16:creationId xmlns:a16="http://schemas.microsoft.com/office/drawing/2014/main" id="{C79EC596-AEAF-15C6-E296-A3BDB76D9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329" y="5274344"/>
            <a:ext cx="2439182" cy="16290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ive a Cow Its Due - Modern Farmer">
            <a:extLst>
              <a:ext uri="{FF2B5EF4-FFF2-40B4-BE49-F238E27FC236}">
                <a16:creationId xmlns:a16="http://schemas.microsoft.com/office/drawing/2014/main" id="{7CB7F96C-723C-DDC8-8166-50DF6FE6C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1345"/>
          <a:stretch/>
        </p:blipFill>
        <p:spPr bwMode="auto">
          <a:xfrm>
            <a:off x="0" y="3039905"/>
            <a:ext cx="1659068" cy="174434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ater Cycle Diagram Images – Browse 2,113 Stock Photos, Vectors, and Video  | Adobe Stock">
            <a:extLst>
              <a:ext uri="{FF2B5EF4-FFF2-40B4-BE49-F238E27FC236}">
                <a16:creationId xmlns:a16="http://schemas.microsoft.com/office/drawing/2014/main" id="{083A41E3-79CB-3E38-51E4-1DF063381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8281" y="1318787"/>
            <a:ext cx="2520464" cy="162902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9908B1-B813-84C1-D4DB-09679A756251}"/>
              </a:ext>
            </a:extLst>
          </p:cNvPr>
          <p:cNvCxnSpPr>
            <a:cxnSpLocks/>
          </p:cNvCxnSpPr>
          <p:nvPr/>
        </p:nvCxnSpPr>
        <p:spPr>
          <a:xfrm>
            <a:off x="8017511" y="2683543"/>
            <a:ext cx="1875130" cy="10732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8E5CCC-7ED8-0F82-BD21-869FD5509443}"/>
              </a:ext>
            </a:extLst>
          </p:cNvPr>
          <p:cNvCxnSpPr>
            <a:cxnSpLocks/>
          </p:cNvCxnSpPr>
          <p:nvPr/>
        </p:nvCxnSpPr>
        <p:spPr>
          <a:xfrm>
            <a:off x="4183256" y="5274344"/>
            <a:ext cx="1395073" cy="342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DCEEDA-3497-96AA-8D5A-DD84E3D85958}"/>
              </a:ext>
            </a:extLst>
          </p:cNvPr>
          <p:cNvCxnSpPr>
            <a:cxnSpLocks/>
          </p:cNvCxnSpPr>
          <p:nvPr/>
        </p:nvCxnSpPr>
        <p:spPr>
          <a:xfrm flipV="1">
            <a:off x="8008745" y="5445556"/>
            <a:ext cx="1608804" cy="369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1B0913-BEFC-8987-DDB8-1423B58D1DA5}"/>
              </a:ext>
            </a:extLst>
          </p:cNvPr>
          <p:cNvCxnSpPr>
            <a:cxnSpLocks/>
          </p:cNvCxnSpPr>
          <p:nvPr/>
        </p:nvCxnSpPr>
        <p:spPr>
          <a:xfrm flipV="1">
            <a:off x="4233519" y="2683543"/>
            <a:ext cx="1344810" cy="1050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25D3E64-47A5-D0B7-43DE-FE3A76678B0A}"/>
              </a:ext>
            </a:extLst>
          </p:cNvPr>
          <p:cNvCxnSpPr>
            <a:cxnSpLocks/>
          </p:cNvCxnSpPr>
          <p:nvPr/>
        </p:nvCxnSpPr>
        <p:spPr>
          <a:xfrm>
            <a:off x="1659068" y="3756836"/>
            <a:ext cx="9153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AF10EA-66DE-7A09-7290-E2C06B082FC9}"/>
              </a:ext>
            </a:extLst>
          </p:cNvPr>
          <p:cNvCxnSpPr>
            <a:cxnSpLocks/>
            <a:endCxn id="7" idx="1"/>
          </p:cNvCxnSpPr>
          <p:nvPr/>
        </p:nvCxnSpPr>
        <p:spPr>
          <a:xfrm>
            <a:off x="1659068" y="4150156"/>
            <a:ext cx="9153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8FFECD-DA1A-E74A-0D2E-B7732C3803DC}"/>
              </a:ext>
            </a:extLst>
          </p:cNvPr>
          <p:cNvCxnSpPr/>
          <p:nvPr/>
        </p:nvCxnSpPr>
        <p:spPr>
          <a:xfrm>
            <a:off x="1659068" y="4784250"/>
            <a:ext cx="3919261" cy="1601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Biting Midge - Culicoides villosipennis - BugGuide.Net">
            <a:extLst>
              <a:ext uri="{FF2B5EF4-FFF2-40B4-BE49-F238E27FC236}">
                <a16:creationId xmlns:a16="http://schemas.microsoft.com/office/drawing/2014/main" id="{6F07A5E3-8BD2-0480-D7C0-14BE1484A5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4056" y="3786684"/>
            <a:ext cx="529752" cy="3537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F47701E-8D5F-8D5D-94F5-BECE0051050E}"/>
              </a:ext>
            </a:extLst>
          </p:cNvPr>
          <p:cNvCxnSpPr>
            <a:cxnSpLocks/>
            <a:stCxn id="10242" idx="0"/>
          </p:cNvCxnSpPr>
          <p:nvPr/>
        </p:nvCxnSpPr>
        <p:spPr>
          <a:xfrm flipH="1" flipV="1">
            <a:off x="6715271" y="2903125"/>
            <a:ext cx="82649" cy="2371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9FAB63-7467-70A5-4D3A-C18CA85F24D3}"/>
              </a:ext>
            </a:extLst>
          </p:cNvPr>
          <p:cNvSpPr txBox="1"/>
          <p:nvPr/>
        </p:nvSpPr>
        <p:spPr>
          <a:xfrm>
            <a:off x="6806686" y="3566513"/>
            <a:ext cx="1723697" cy="646331"/>
          </a:xfrm>
          <a:prstGeom prst="rect">
            <a:avLst/>
          </a:prstGeom>
          <a:noFill/>
        </p:spPr>
        <p:txBody>
          <a:bodyPr wrap="square" rtlCol="0">
            <a:spAutoFit/>
          </a:bodyPr>
          <a:lstStyle/>
          <a:p>
            <a:pPr algn="ctr"/>
            <a:r>
              <a:rPr lang="en-US" dirty="0"/>
              <a:t>Seasonality, Climate</a:t>
            </a:r>
          </a:p>
        </p:txBody>
      </p:sp>
      <p:sp>
        <p:nvSpPr>
          <p:cNvPr id="12" name="TextBox 11">
            <a:extLst>
              <a:ext uri="{FF2B5EF4-FFF2-40B4-BE49-F238E27FC236}">
                <a16:creationId xmlns:a16="http://schemas.microsoft.com/office/drawing/2014/main" id="{5D0DC779-DCEB-EE49-9BB7-B5050945022A}"/>
              </a:ext>
            </a:extLst>
          </p:cNvPr>
          <p:cNvSpPr txBox="1"/>
          <p:nvPr/>
        </p:nvSpPr>
        <p:spPr>
          <a:xfrm>
            <a:off x="808057" y="2436458"/>
            <a:ext cx="2617403" cy="646331"/>
          </a:xfrm>
          <a:prstGeom prst="rect">
            <a:avLst/>
          </a:prstGeom>
          <a:noFill/>
        </p:spPr>
        <p:txBody>
          <a:bodyPr wrap="square" rtlCol="0">
            <a:spAutoFit/>
          </a:bodyPr>
          <a:lstStyle/>
          <a:p>
            <a:pPr algn="ctr"/>
            <a:r>
              <a:rPr lang="en-US" dirty="0"/>
              <a:t>Livestock-Wildlife Interface</a:t>
            </a:r>
          </a:p>
        </p:txBody>
      </p:sp>
      <p:sp>
        <p:nvSpPr>
          <p:cNvPr id="13" name="TextBox 12">
            <a:extLst>
              <a:ext uri="{FF2B5EF4-FFF2-40B4-BE49-F238E27FC236}">
                <a16:creationId xmlns:a16="http://schemas.microsoft.com/office/drawing/2014/main" id="{67D2E5CA-AA59-A7F9-7E27-E0CFB7CBBC3A}"/>
              </a:ext>
            </a:extLst>
          </p:cNvPr>
          <p:cNvSpPr txBox="1"/>
          <p:nvPr/>
        </p:nvSpPr>
        <p:spPr>
          <a:xfrm>
            <a:off x="4309241" y="4150156"/>
            <a:ext cx="746962" cy="369332"/>
          </a:xfrm>
          <a:prstGeom prst="rect">
            <a:avLst/>
          </a:prstGeom>
          <a:noFill/>
        </p:spPr>
        <p:txBody>
          <a:bodyPr wrap="square" rtlCol="0">
            <a:spAutoFit/>
          </a:bodyPr>
          <a:lstStyle/>
          <a:p>
            <a:r>
              <a:rPr lang="en-US" dirty="0"/>
              <a:t>Host</a:t>
            </a:r>
          </a:p>
        </p:txBody>
      </p:sp>
      <p:sp>
        <p:nvSpPr>
          <p:cNvPr id="14" name="TextBox 13">
            <a:extLst>
              <a:ext uri="{FF2B5EF4-FFF2-40B4-BE49-F238E27FC236}">
                <a16:creationId xmlns:a16="http://schemas.microsoft.com/office/drawing/2014/main" id="{364E45E1-AE7E-D2AA-D18D-22F236C4CE04}"/>
              </a:ext>
            </a:extLst>
          </p:cNvPr>
          <p:cNvSpPr txBox="1"/>
          <p:nvPr/>
        </p:nvSpPr>
        <p:spPr>
          <a:xfrm>
            <a:off x="8124496" y="1671145"/>
            <a:ext cx="1597573" cy="369332"/>
          </a:xfrm>
          <a:prstGeom prst="rect">
            <a:avLst/>
          </a:prstGeom>
          <a:noFill/>
        </p:spPr>
        <p:txBody>
          <a:bodyPr wrap="square" rtlCol="0">
            <a:spAutoFit/>
          </a:bodyPr>
          <a:lstStyle/>
          <a:p>
            <a:r>
              <a:rPr lang="en-US" dirty="0"/>
              <a:t>Environment</a:t>
            </a:r>
          </a:p>
        </p:txBody>
      </p:sp>
      <p:sp>
        <p:nvSpPr>
          <p:cNvPr id="15" name="TextBox 14">
            <a:extLst>
              <a:ext uri="{FF2B5EF4-FFF2-40B4-BE49-F238E27FC236}">
                <a16:creationId xmlns:a16="http://schemas.microsoft.com/office/drawing/2014/main" id="{3B4D44C0-75AF-DE4E-0676-2021E42EE830}"/>
              </a:ext>
            </a:extLst>
          </p:cNvPr>
          <p:cNvSpPr txBox="1"/>
          <p:nvPr/>
        </p:nvSpPr>
        <p:spPr>
          <a:xfrm>
            <a:off x="10867697" y="5076497"/>
            <a:ext cx="1324303" cy="369059"/>
          </a:xfrm>
          <a:prstGeom prst="rect">
            <a:avLst/>
          </a:prstGeom>
          <a:noFill/>
        </p:spPr>
        <p:txBody>
          <a:bodyPr wrap="square" rtlCol="0">
            <a:spAutoFit/>
          </a:bodyPr>
          <a:lstStyle/>
          <a:p>
            <a:r>
              <a:rPr lang="en-US" dirty="0"/>
              <a:t>Pathogen</a:t>
            </a:r>
          </a:p>
        </p:txBody>
      </p:sp>
      <p:sp>
        <p:nvSpPr>
          <p:cNvPr id="20" name="TextBox 19">
            <a:extLst>
              <a:ext uri="{FF2B5EF4-FFF2-40B4-BE49-F238E27FC236}">
                <a16:creationId xmlns:a16="http://schemas.microsoft.com/office/drawing/2014/main" id="{2F8D0B2A-6132-6C5B-E1DD-2A2F512C9761}"/>
              </a:ext>
            </a:extLst>
          </p:cNvPr>
          <p:cNvSpPr txBox="1"/>
          <p:nvPr/>
        </p:nvSpPr>
        <p:spPr>
          <a:xfrm>
            <a:off x="4682722" y="6385560"/>
            <a:ext cx="1395073" cy="369332"/>
          </a:xfrm>
          <a:prstGeom prst="rect">
            <a:avLst/>
          </a:prstGeom>
          <a:noFill/>
        </p:spPr>
        <p:txBody>
          <a:bodyPr wrap="square" rtlCol="0">
            <a:spAutoFit/>
          </a:bodyPr>
          <a:lstStyle/>
          <a:p>
            <a:r>
              <a:rPr lang="en-US" dirty="0"/>
              <a:t>Vector</a:t>
            </a:r>
          </a:p>
        </p:txBody>
      </p:sp>
    </p:spTree>
    <p:extLst>
      <p:ext uri="{BB962C8B-B14F-4D97-AF65-F5344CB8AC3E}">
        <p14:creationId xmlns:p14="http://schemas.microsoft.com/office/powerpoint/2010/main" val="54736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eer with antlers standing in a grassy area&#10;&#10;Description automatically generated">
            <a:extLst>
              <a:ext uri="{FF2B5EF4-FFF2-40B4-BE49-F238E27FC236}">
                <a16:creationId xmlns:a16="http://schemas.microsoft.com/office/drawing/2014/main" id="{ECB04982-CBC3-61FB-C5D6-9E52F878C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577" y="-557690"/>
            <a:ext cx="15777577" cy="10501250"/>
          </a:xfrm>
          <a:prstGeom prst="rect">
            <a:avLst/>
          </a:prstGeom>
        </p:spPr>
      </p:pic>
      <p:sp>
        <p:nvSpPr>
          <p:cNvPr id="2" name="Title 1">
            <a:extLst>
              <a:ext uri="{FF2B5EF4-FFF2-40B4-BE49-F238E27FC236}">
                <a16:creationId xmlns:a16="http://schemas.microsoft.com/office/drawing/2014/main" id="{41978C8F-869C-FF72-3351-46D6EC2CC4E5}"/>
              </a:ext>
            </a:extLst>
          </p:cNvPr>
          <p:cNvSpPr>
            <a:spLocks noGrp="1"/>
          </p:cNvSpPr>
          <p:nvPr>
            <p:ph type="title"/>
          </p:nvPr>
        </p:nvSpPr>
        <p:spPr>
          <a:xfrm>
            <a:off x="6096000" y="146763"/>
            <a:ext cx="5882640" cy="761048"/>
          </a:xfrm>
          <a:solidFill>
            <a:schemeClr val="accent4">
              <a:lumMod val="20000"/>
              <a:lumOff val="80000"/>
              <a:alpha val="99000"/>
            </a:schemeClr>
          </a:solidFill>
        </p:spPr>
        <p:txBody>
          <a:bodyPr/>
          <a:lstStyle/>
          <a:p>
            <a:pPr algn="ctr"/>
            <a:r>
              <a:rPr lang="en-US" dirty="0">
                <a:latin typeface="Times New Roman" panose="02020603050405020304" pitchFamily="18" charset="0"/>
                <a:cs typeface="Times New Roman" panose="02020603050405020304" pitchFamily="18" charset="0"/>
              </a:rPr>
              <a:t>What is EHD?</a:t>
            </a:r>
          </a:p>
        </p:txBody>
      </p:sp>
      <p:sp>
        <p:nvSpPr>
          <p:cNvPr id="3" name="Content Placeholder 2">
            <a:extLst>
              <a:ext uri="{FF2B5EF4-FFF2-40B4-BE49-F238E27FC236}">
                <a16:creationId xmlns:a16="http://schemas.microsoft.com/office/drawing/2014/main" id="{DB92D6F8-E6C6-3A26-C875-1748C11AD7E8}"/>
              </a:ext>
            </a:extLst>
          </p:cNvPr>
          <p:cNvSpPr>
            <a:spLocks noGrp="1"/>
          </p:cNvSpPr>
          <p:nvPr>
            <p:ph idx="1"/>
          </p:nvPr>
        </p:nvSpPr>
        <p:spPr>
          <a:xfrm>
            <a:off x="6096000" y="1036321"/>
            <a:ext cx="5882640" cy="5674916"/>
          </a:xfrm>
          <a:solidFill>
            <a:schemeClr val="accent4">
              <a:lumMod val="20000"/>
              <a:lumOff val="80000"/>
              <a:alpha val="88000"/>
            </a:schemeClr>
          </a:solidFill>
        </p:spPr>
        <p:txBody>
          <a:bodyPr>
            <a:normAutofit/>
          </a:bodyPr>
          <a:lstStyle/>
          <a:p>
            <a:r>
              <a:rPr lang="en-US" dirty="0">
                <a:latin typeface="Times New Roman" panose="02020603050405020304" pitchFamily="18" charset="0"/>
                <a:cs typeface="Times New Roman" panose="02020603050405020304" pitchFamily="18" charset="0"/>
              </a:rPr>
              <a:t>Epizootic: disease occurs at an unexpected time/place or at a rate substantially greater than expected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Hemorrhagic: causes hemorrhaging (bleeding from ruptured vessel)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Primarily affects White-tailed deer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EHDV related to Blue Tongue Virus</a:t>
            </a:r>
          </a:p>
          <a:p>
            <a:pPr lvl="1"/>
            <a:r>
              <a:rPr lang="en-US" dirty="0">
                <a:latin typeface="Times New Roman" panose="02020603050405020304" pitchFamily="18" charset="0"/>
                <a:cs typeface="Times New Roman" panose="02020603050405020304" pitchFamily="18" charset="0"/>
              </a:rPr>
              <a:t>Hemorrhagic Disease</a:t>
            </a:r>
          </a:p>
        </p:txBody>
      </p:sp>
    </p:spTree>
    <p:extLst>
      <p:ext uri="{BB962C8B-B14F-4D97-AF65-F5344CB8AC3E}">
        <p14:creationId xmlns:p14="http://schemas.microsoft.com/office/powerpoint/2010/main" val="3815158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76B7-0AF1-88D9-44DC-2AFB1F662747}"/>
              </a:ext>
            </a:extLst>
          </p:cNvPr>
          <p:cNvSpPr>
            <a:spLocks noGrp="1"/>
          </p:cNvSpPr>
          <p:nvPr>
            <p:ph type="title"/>
          </p:nvPr>
        </p:nvSpPr>
        <p:spPr>
          <a:xfrm>
            <a:off x="838200" y="19632"/>
            <a:ext cx="10515600" cy="1325563"/>
          </a:xfrm>
        </p:spPr>
        <p:txBody>
          <a:bodyPr/>
          <a:lstStyle/>
          <a:p>
            <a:r>
              <a:rPr lang="en-US" dirty="0">
                <a:latin typeface="Times New Roman" panose="02020603050405020304" pitchFamily="18" charset="0"/>
                <a:cs typeface="Times New Roman" panose="02020603050405020304" pitchFamily="18" charset="0"/>
              </a:rPr>
              <a:t>Current Issues and Ongoing Work</a:t>
            </a:r>
          </a:p>
        </p:txBody>
      </p:sp>
      <p:sp>
        <p:nvSpPr>
          <p:cNvPr id="5" name="TextBox 4">
            <a:extLst>
              <a:ext uri="{FF2B5EF4-FFF2-40B4-BE49-F238E27FC236}">
                <a16:creationId xmlns:a16="http://schemas.microsoft.com/office/drawing/2014/main" id="{0879345E-2922-2473-C4C4-20F279EC975F}"/>
              </a:ext>
            </a:extLst>
          </p:cNvPr>
          <p:cNvSpPr txBox="1"/>
          <p:nvPr/>
        </p:nvSpPr>
        <p:spPr>
          <a:xfrm>
            <a:off x="83820" y="4280296"/>
            <a:ext cx="12024360" cy="295465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Genetics (Wessels et al. 2023)</a:t>
            </a:r>
          </a:p>
          <a:p>
            <a:pPr marL="457200" indent="-457200">
              <a:buFontTx/>
              <a:buChar char="-"/>
            </a:pPr>
            <a:r>
              <a:rPr lang="en-US" sz="2800" dirty="0">
                <a:latin typeface="Times New Roman" panose="02020603050405020304" pitchFamily="18" charset="0"/>
                <a:cs typeface="Times New Roman" panose="02020603050405020304" pitchFamily="18" charset="0"/>
              </a:rPr>
              <a:t>EHD virus is a double-stranded RNA (dsRNA) virus</a:t>
            </a:r>
          </a:p>
          <a:p>
            <a:pPr marL="457200" indent="-457200">
              <a:buFontTx/>
              <a:buChar char="-"/>
            </a:pPr>
            <a:r>
              <a:rPr lang="en-US" sz="2800" dirty="0">
                <a:latin typeface="Times New Roman" panose="02020603050405020304" pitchFamily="18" charset="0"/>
                <a:cs typeface="Times New Roman" panose="02020603050405020304" pitchFamily="18" charset="0"/>
              </a:rPr>
              <a:t>TLR3 gene sequenced (immune response to dsRNA viruses)</a:t>
            </a:r>
          </a:p>
          <a:p>
            <a:pPr marL="457200" indent="-457200">
              <a:buFontTx/>
              <a:buChar char="-"/>
            </a:pPr>
            <a:r>
              <a:rPr lang="en-US" sz="2800" dirty="0">
                <a:latin typeface="Times New Roman" panose="02020603050405020304" pitchFamily="18" charset="0"/>
                <a:cs typeface="Times New Roman" panose="02020603050405020304" pitchFamily="18" charset="0"/>
              </a:rPr>
              <a:t>Two single-nucleotide polymorphisms (SNP) had significant difference in frequency between EHD-positive and EHD-negative deer</a:t>
            </a:r>
          </a:p>
          <a:p>
            <a:endParaRPr lang="en-US" sz="2800" dirty="0">
              <a:latin typeface="Times New Roman" panose="02020603050405020304" pitchFamily="18" charset="0"/>
              <a:cs typeface="Times New Roman" panose="02020603050405020304" pitchFamily="18" charset="0"/>
            </a:endParaRPr>
          </a:p>
          <a:p>
            <a:pPr marL="457200" indent="-457200">
              <a:buFontTx/>
              <a:buChar char="-"/>
            </a:pPr>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42A502E-2C5C-AFE1-D556-2FE922EA5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0323"/>
            <a:ext cx="12192000" cy="2784845"/>
          </a:xfrm>
          <a:prstGeom prst="rect">
            <a:avLst/>
          </a:prstGeom>
        </p:spPr>
      </p:pic>
    </p:spTree>
    <p:extLst>
      <p:ext uri="{BB962C8B-B14F-4D97-AF65-F5344CB8AC3E}">
        <p14:creationId xmlns:p14="http://schemas.microsoft.com/office/powerpoint/2010/main" val="311271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eer standing on a street&#10;&#10;Description automatically generated">
            <a:extLst>
              <a:ext uri="{FF2B5EF4-FFF2-40B4-BE49-F238E27FC236}">
                <a16:creationId xmlns:a16="http://schemas.microsoft.com/office/drawing/2014/main" id="{53407B9E-3002-4900-F3B4-F8E85D13DA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593" y="0"/>
            <a:ext cx="16562716" cy="6858000"/>
          </a:xfrm>
        </p:spPr>
      </p:pic>
      <p:sp>
        <p:nvSpPr>
          <p:cNvPr id="7" name="Title 6">
            <a:extLst>
              <a:ext uri="{FF2B5EF4-FFF2-40B4-BE49-F238E27FC236}">
                <a16:creationId xmlns:a16="http://schemas.microsoft.com/office/drawing/2014/main" id="{B2FFAA0C-B2ED-118A-CACF-441C1B952B38}"/>
              </a:ext>
            </a:extLst>
          </p:cNvPr>
          <p:cNvSpPr>
            <a:spLocks noGrp="1"/>
          </p:cNvSpPr>
          <p:nvPr>
            <p:ph type="title"/>
          </p:nvPr>
        </p:nvSpPr>
        <p:spPr>
          <a:xfrm>
            <a:off x="838200" y="1538605"/>
            <a:ext cx="10515600" cy="1325563"/>
          </a:xfrm>
        </p:spPr>
        <p:txBody>
          <a:bodyPr/>
          <a:lstStyle/>
          <a:p>
            <a:r>
              <a:rPr lang="en-US" dirty="0">
                <a:solidFill>
                  <a:schemeClr val="bg1"/>
                </a:solidFill>
                <a:latin typeface="Times New Roman" panose="02020603050405020304" pitchFamily="18" charset="0"/>
                <a:cs typeface="Times New Roman" panose="02020603050405020304" pitchFamily="18" charset="0"/>
              </a:rPr>
              <a:t>Questions?</a:t>
            </a:r>
          </a:p>
        </p:txBody>
      </p:sp>
    </p:spTree>
    <p:extLst>
      <p:ext uri="{BB962C8B-B14F-4D97-AF65-F5344CB8AC3E}">
        <p14:creationId xmlns:p14="http://schemas.microsoft.com/office/powerpoint/2010/main" val="317930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4E24-49C6-7571-01ED-322C82AD6EE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History of EHD Research and Occurrence in White-tailed Deer</a:t>
            </a:r>
          </a:p>
        </p:txBody>
      </p:sp>
      <p:sp>
        <p:nvSpPr>
          <p:cNvPr id="4" name="TextBox 3">
            <a:extLst>
              <a:ext uri="{FF2B5EF4-FFF2-40B4-BE49-F238E27FC236}">
                <a16:creationId xmlns:a16="http://schemas.microsoft.com/office/drawing/2014/main" id="{327B06F5-0256-C1AA-48DF-88973ADB0C12}"/>
              </a:ext>
            </a:extLst>
          </p:cNvPr>
          <p:cNvSpPr txBox="1"/>
          <p:nvPr/>
        </p:nvSpPr>
        <p:spPr>
          <a:xfrm>
            <a:off x="320040" y="2194560"/>
            <a:ext cx="11551920"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EHDV-1 first isolated in white-tailed deer in New Jersey in 1955</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Historical data suggests it may have caused mass die-offs in the 1890’s and 1900’s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Mortality events characteristic of EHD have occurred consistently in the USA since 1955</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At least seven serotypes of EHDV recognized, but only EHDV1 and EHDV2 have historically circulated in USA. EHDV6 was isolated from dead deer in 2006.</a:t>
            </a:r>
          </a:p>
          <a:p>
            <a:pPr marL="342900" indent="-342900">
              <a:buFontTx/>
              <a:buChar char="-"/>
            </a:pPr>
            <a:r>
              <a:rPr lang="en-US" sz="2400" dirty="0">
                <a:latin typeface="Times New Roman" panose="02020603050405020304" pitchFamily="18" charset="0"/>
                <a:cs typeface="Times New Roman" panose="02020603050405020304" pitchFamily="18" charset="0"/>
              </a:rPr>
              <a:t>Complete genome sequence of EHDV1, EDHV2, and EHDV6 determined</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Research techniques:</a:t>
            </a:r>
          </a:p>
          <a:p>
            <a:r>
              <a:rPr lang="en-US" sz="2400" dirty="0">
                <a:latin typeface="Times New Roman" panose="02020603050405020304" pitchFamily="18" charset="0"/>
                <a:cs typeface="Times New Roman" panose="02020603050405020304" pitchFamily="18" charset="0"/>
              </a:rPr>
              <a:t>Virus isolation and PCR in lab, outbreak investigations, serum sampling, and questionnaires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5" name="Picture 4" descr="Epizootic Hemorrhagic Disease Virus">
            <a:extLst>
              <a:ext uri="{FF2B5EF4-FFF2-40B4-BE49-F238E27FC236}">
                <a16:creationId xmlns:a16="http://schemas.microsoft.com/office/drawing/2014/main" id="{3F486856-6E90-5560-DB7D-2A51C74DA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639" y="1378903"/>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5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deer&#10;&#10;Description automatically generated">
            <a:extLst>
              <a:ext uri="{FF2B5EF4-FFF2-40B4-BE49-F238E27FC236}">
                <a16:creationId xmlns:a16="http://schemas.microsoft.com/office/drawing/2014/main" id="{5F97AC87-D39F-A652-59AB-BA009224F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0"/>
            <a:ext cx="4391650" cy="6858000"/>
          </a:xfrm>
          <a:prstGeom prst="rect">
            <a:avLst/>
          </a:prstGeom>
        </p:spPr>
      </p:pic>
      <p:pic>
        <p:nvPicPr>
          <p:cNvPr id="1026" name="Picture 2" descr="Hemorrhagic Disease of Deer | Cornell Wildlife Health Lab">
            <a:extLst>
              <a:ext uri="{FF2B5EF4-FFF2-40B4-BE49-F238E27FC236}">
                <a16:creationId xmlns:a16="http://schemas.microsoft.com/office/drawing/2014/main" id="{68F04E36-2148-B9B6-2801-218383992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440" y="0"/>
            <a:ext cx="8940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FA34DD-CD54-FBEA-1F34-E36DE215ED60}"/>
              </a:ext>
            </a:extLst>
          </p:cNvPr>
          <p:cNvSpPr txBox="1"/>
          <p:nvPr/>
        </p:nvSpPr>
        <p:spPr>
          <a:xfrm>
            <a:off x="3542336" y="693684"/>
            <a:ext cx="4245830" cy="369332"/>
          </a:xfrm>
          <a:prstGeom prst="rect">
            <a:avLst/>
          </a:prstGeom>
          <a:noFill/>
        </p:spPr>
        <p:txBody>
          <a:bodyPr wrap="squar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Is EHD contagious or just infectious?</a:t>
            </a:r>
          </a:p>
        </p:txBody>
      </p:sp>
    </p:spTree>
    <p:extLst>
      <p:ext uri="{BB962C8B-B14F-4D97-AF65-F5344CB8AC3E}">
        <p14:creationId xmlns:p14="http://schemas.microsoft.com/office/powerpoint/2010/main" val="217590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ophogonic cycle of the Culicoides vectors. From Purse et al. 2005 Nature Reviews Microbiology 3, 171-181">
            <a:extLst>
              <a:ext uri="{FF2B5EF4-FFF2-40B4-BE49-F238E27FC236}">
                <a16:creationId xmlns:a16="http://schemas.microsoft.com/office/drawing/2014/main" id="{8B8EBFF2-17F9-8F07-13F6-7D58DC74FB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0" t="2148"/>
          <a:stretch/>
        </p:blipFill>
        <p:spPr bwMode="auto">
          <a:xfrm>
            <a:off x="3489960" y="144780"/>
            <a:ext cx="8702040" cy="68167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F31C61-4E56-FF6E-2800-16EEBBA9942E}"/>
              </a:ext>
            </a:extLst>
          </p:cNvPr>
          <p:cNvSpPr>
            <a:spLocks noGrp="1"/>
          </p:cNvSpPr>
          <p:nvPr>
            <p:ph type="title"/>
          </p:nvPr>
        </p:nvSpPr>
        <p:spPr>
          <a:xfrm>
            <a:off x="0" y="0"/>
            <a:ext cx="4846320" cy="1203960"/>
          </a:xfrm>
          <a:solidFill>
            <a:schemeClr val="bg1"/>
          </a:solidFill>
        </p:spPr>
        <p:txBody>
          <a:bodyPr>
            <a:normAutofit fontScale="90000"/>
          </a:bodyPr>
          <a:lstStyle/>
          <a:p>
            <a:r>
              <a:rPr lang="en-US" dirty="0">
                <a:latin typeface="Times New Roman" panose="02020603050405020304" pitchFamily="18" charset="0"/>
                <a:cs typeface="Times New Roman" panose="02020603050405020304" pitchFamily="18" charset="0"/>
              </a:rPr>
              <a:t>Vector: Biting Midges</a:t>
            </a:r>
          </a:p>
        </p:txBody>
      </p:sp>
      <p:sp>
        <p:nvSpPr>
          <p:cNvPr id="4" name="TextBox 3">
            <a:extLst>
              <a:ext uri="{FF2B5EF4-FFF2-40B4-BE49-F238E27FC236}">
                <a16:creationId xmlns:a16="http://schemas.microsoft.com/office/drawing/2014/main" id="{E5FB625E-6174-0E33-88B3-595880E25DB2}"/>
              </a:ext>
            </a:extLst>
          </p:cNvPr>
          <p:cNvSpPr txBox="1"/>
          <p:nvPr/>
        </p:nvSpPr>
        <p:spPr>
          <a:xfrm>
            <a:off x="1676400" y="763965"/>
            <a:ext cx="300228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t>
            </a:r>
            <a:r>
              <a:rPr lang="en-US" sz="3200" i="1" dirty="0">
                <a:latin typeface="Times New Roman" panose="02020603050405020304" pitchFamily="18" charset="0"/>
                <a:cs typeface="Times New Roman" panose="02020603050405020304" pitchFamily="18" charset="0"/>
              </a:rPr>
              <a:t>Culicoides spp</a:t>
            </a:r>
            <a:r>
              <a:rPr lang="en-US" sz="32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F7EFFDD0-5B01-3532-81E2-DBACD90FDA77}"/>
              </a:ext>
            </a:extLst>
          </p:cNvPr>
          <p:cNvSpPr txBox="1"/>
          <p:nvPr/>
        </p:nvSpPr>
        <p:spPr>
          <a:xfrm>
            <a:off x="-11430" y="1284555"/>
            <a:ext cx="3710940" cy="2677656"/>
          </a:xfrm>
          <a:prstGeom prst="rect">
            <a:avLst/>
          </a:prstGeom>
          <a:noFill/>
        </p:spPr>
        <p:txBody>
          <a:bodyPr wrap="square" rtlCol="0">
            <a:spAutoFit/>
          </a:bodyPr>
          <a:lstStyle/>
          <a:p>
            <a:endParaRPr lang="en-US" sz="2400" dirty="0"/>
          </a:p>
          <a:p>
            <a:endParaRPr lang="en-US" sz="2400" dirty="0"/>
          </a:p>
          <a:p>
            <a:r>
              <a:rPr lang="en-US" sz="2400" dirty="0"/>
              <a:t>Midges becomes active at 10.9°C and emerge when above -0.3°C for 7+ days</a:t>
            </a:r>
          </a:p>
          <a:p>
            <a:endParaRPr lang="en-US" sz="2400" dirty="0"/>
          </a:p>
          <a:p>
            <a:r>
              <a:rPr lang="en-US" sz="2400" dirty="0"/>
              <a:t>Midges can carry </a:t>
            </a:r>
            <a:r>
              <a:rPr lang="en-US" sz="2400" i="1" dirty="0"/>
              <a:t>Orbivirus</a:t>
            </a:r>
          </a:p>
        </p:txBody>
      </p:sp>
      <p:pic>
        <p:nvPicPr>
          <p:cNvPr id="2052" name="Picture 4" descr="Epizootic Hemorrhagic Disease Virus">
            <a:extLst>
              <a:ext uri="{FF2B5EF4-FFF2-40B4-BE49-F238E27FC236}">
                <a16:creationId xmlns:a16="http://schemas.microsoft.com/office/drawing/2014/main" id="{8EA20C06-B196-9B5E-DAA9-683F825FF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24998"/>
            <a:ext cx="2590800" cy="2590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7AF4BDB-AE47-39F6-D212-429213CE5997}"/>
              </a:ext>
            </a:extLst>
          </p:cNvPr>
          <p:cNvCxnSpPr>
            <a:cxnSpLocks/>
          </p:cNvCxnSpPr>
          <p:nvPr/>
        </p:nvCxnSpPr>
        <p:spPr>
          <a:xfrm flipH="1">
            <a:off x="2066181" y="3846786"/>
            <a:ext cx="382729" cy="1175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E8722D-7E5B-0906-E20E-C00E2ED20161}"/>
              </a:ext>
            </a:extLst>
          </p:cNvPr>
          <p:cNvSpPr txBox="1"/>
          <p:nvPr/>
        </p:nvSpPr>
        <p:spPr>
          <a:xfrm>
            <a:off x="5212080" y="5913120"/>
            <a:ext cx="1417320" cy="923330"/>
          </a:xfrm>
          <a:prstGeom prst="rect">
            <a:avLst/>
          </a:prstGeom>
          <a:noFill/>
        </p:spPr>
        <p:txBody>
          <a:bodyPr wrap="square" rtlCol="0">
            <a:spAutoFit/>
          </a:bodyPr>
          <a:lstStyle/>
          <a:p>
            <a:r>
              <a:rPr lang="en-US" dirty="0"/>
              <a:t>Semi-aquatic larval stage in mud</a:t>
            </a:r>
          </a:p>
        </p:txBody>
      </p:sp>
      <p:sp>
        <p:nvSpPr>
          <p:cNvPr id="10" name="TextBox 9">
            <a:extLst>
              <a:ext uri="{FF2B5EF4-FFF2-40B4-BE49-F238E27FC236}">
                <a16:creationId xmlns:a16="http://schemas.microsoft.com/office/drawing/2014/main" id="{E42F8A3E-80AE-39D6-18BC-08EDE5C057BD}"/>
              </a:ext>
            </a:extLst>
          </p:cNvPr>
          <p:cNvSpPr txBox="1"/>
          <p:nvPr/>
        </p:nvSpPr>
        <p:spPr>
          <a:xfrm>
            <a:off x="8290560" y="2928577"/>
            <a:ext cx="2057400" cy="646331"/>
          </a:xfrm>
          <a:prstGeom prst="rect">
            <a:avLst/>
          </a:prstGeom>
          <a:noFill/>
        </p:spPr>
        <p:txBody>
          <a:bodyPr wrap="square" rtlCol="0">
            <a:spAutoFit/>
          </a:bodyPr>
          <a:lstStyle/>
          <a:p>
            <a:r>
              <a:rPr lang="en-US" dirty="0"/>
              <a:t>Eggs laid in wet environment</a:t>
            </a:r>
          </a:p>
        </p:txBody>
      </p:sp>
    </p:spTree>
    <p:extLst>
      <p:ext uri="{BB962C8B-B14F-4D97-AF65-F5344CB8AC3E}">
        <p14:creationId xmlns:p14="http://schemas.microsoft.com/office/powerpoint/2010/main" val="363304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A492-CCAF-BC36-BE33-689082DFAF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Host: White-tailed Deer</a:t>
            </a:r>
          </a:p>
        </p:txBody>
      </p:sp>
      <p:sp>
        <p:nvSpPr>
          <p:cNvPr id="3" name="Content Placeholder 2">
            <a:extLst>
              <a:ext uri="{FF2B5EF4-FFF2-40B4-BE49-F238E27FC236}">
                <a16:creationId xmlns:a16="http://schemas.microsoft.com/office/drawing/2014/main" id="{A8DCE1B9-98AD-76D9-DA1C-57636E4BBFF1}"/>
              </a:ext>
            </a:extLst>
          </p:cNvPr>
          <p:cNvSpPr>
            <a:spLocks noGrp="1"/>
          </p:cNvSpPr>
          <p:nvPr>
            <p:ph idx="1"/>
          </p:nvPr>
        </p:nvSpPr>
        <p:spPr>
          <a:xfrm>
            <a:off x="0" y="1524000"/>
            <a:ext cx="11353800" cy="5333999"/>
          </a:xfrm>
        </p:spPr>
        <p:txBody>
          <a:bodyPr>
            <a:normAutofit/>
          </a:bodyPr>
          <a:lstStyle/>
          <a:p>
            <a:r>
              <a:rPr lang="en-US" dirty="0">
                <a:latin typeface="Times New Roman" panose="02020603050405020304" pitchFamily="18" charset="0"/>
                <a:cs typeface="Times New Roman" panose="02020603050405020304" pitchFamily="18" charset="0"/>
              </a:rPr>
              <a:t>Peracute: Rapid onset and death</a:t>
            </a:r>
          </a:p>
          <a:p>
            <a:r>
              <a:rPr lang="en-US" dirty="0">
                <a:latin typeface="Times New Roman" panose="02020603050405020304" pitchFamily="18" charset="0"/>
                <a:cs typeface="Times New Roman" panose="02020603050405020304" pitchFamily="18" charset="0"/>
              </a:rPr>
              <a:t>Acute: “Classic” symptoms, high fatality rate</a:t>
            </a:r>
          </a:p>
          <a:p>
            <a:r>
              <a:rPr lang="en-US" dirty="0">
                <a:latin typeface="Times New Roman" panose="02020603050405020304" pitchFamily="18" charset="0"/>
                <a:cs typeface="Times New Roman" panose="02020603050405020304" pitchFamily="18" charset="0"/>
              </a:rPr>
              <a:t>Chronic: Mild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Common Symptoms:</a:t>
            </a:r>
          </a:p>
          <a:p>
            <a:pPr lvl="1"/>
            <a:r>
              <a:rPr lang="en-US" dirty="0">
                <a:latin typeface="Times New Roman" panose="02020603050405020304" pitchFamily="18" charset="0"/>
                <a:cs typeface="Times New Roman" panose="02020603050405020304" pitchFamily="18" charset="0"/>
              </a:rPr>
              <a:t>Fever</a:t>
            </a:r>
          </a:p>
          <a:p>
            <a:pPr lvl="1"/>
            <a:r>
              <a:rPr lang="en-US" dirty="0">
                <a:latin typeface="Times New Roman" panose="02020603050405020304" pitchFamily="18" charset="0"/>
                <a:cs typeface="Times New Roman" panose="02020603050405020304" pitchFamily="18" charset="0"/>
              </a:rPr>
              <a:t>Edema</a:t>
            </a:r>
          </a:p>
          <a:p>
            <a:pPr lvl="1"/>
            <a:r>
              <a:rPr lang="en-US" dirty="0">
                <a:latin typeface="Times New Roman" panose="02020603050405020304" pitchFamily="18" charset="0"/>
                <a:cs typeface="Times New Roman" panose="02020603050405020304" pitchFamily="18" charset="0"/>
              </a:rPr>
              <a:t>Lethargy</a:t>
            </a:r>
          </a:p>
          <a:p>
            <a:pPr lvl="1"/>
            <a:r>
              <a:rPr lang="en-US" dirty="0">
                <a:latin typeface="Times New Roman" panose="02020603050405020304" pitchFamily="18" charset="0"/>
                <a:cs typeface="Times New Roman" panose="02020603050405020304" pitchFamily="18" charset="0"/>
              </a:rPr>
              <a:t>Lesions</a:t>
            </a:r>
          </a:p>
          <a:p>
            <a:pPr lvl="1"/>
            <a:r>
              <a:rPr lang="en-US" dirty="0">
                <a:latin typeface="Times New Roman" panose="02020603050405020304" pitchFamily="18" charset="0"/>
                <a:cs typeface="Times New Roman" panose="02020603050405020304" pitchFamily="18" charset="0"/>
              </a:rPr>
              <a:t>Hemorrhaging</a:t>
            </a:r>
          </a:p>
          <a:p>
            <a:pPr lvl="1"/>
            <a:r>
              <a:rPr lang="en-US" dirty="0">
                <a:latin typeface="Times New Roman" panose="02020603050405020304" pitchFamily="18" charset="0"/>
                <a:cs typeface="Times New Roman" panose="02020603050405020304" pitchFamily="18" charset="0"/>
              </a:rPr>
              <a:t>Congestion</a:t>
            </a:r>
          </a:p>
          <a:p>
            <a:endParaRPr lang="en-US" dirty="0"/>
          </a:p>
          <a:p>
            <a:pPr marL="0" indent="0">
              <a:buNone/>
            </a:pPr>
            <a:endParaRPr lang="en-US" dirty="0"/>
          </a:p>
        </p:txBody>
      </p:sp>
      <p:pic>
        <p:nvPicPr>
          <p:cNvPr id="4" name="Picture 3">
            <a:extLst>
              <a:ext uri="{FF2B5EF4-FFF2-40B4-BE49-F238E27FC236}">
                <a16:creationId xmlns:a16="http://schemas.microsoft.com/office/drawing/2014/main" id="{61296A55-BAE0-BE7C-6879-773220560126}"/>
              </a:ext>
            </a:extLst>
          </p:cNvPr>
          <p:cNvPicPr>
            <a:picLocks noChangeAspect="1"/>
          </p:cNvPicPr>
          <p:nvPr/>
        </p:nvPicPr>
        <p:blipFill rotWithShape="1">
          <a:blip r:embed="rId2"/>
          <a:srcRect l="22285" t="13932" r="22107" b="19150"/>
          <a:stretch/>
        </p:blipFill>
        <p:spPr>
          <a:xfrm>
            <a:off x="6873240" y="1363980"/>
            <a:ext cx="4983480" cy="4495800"/>
          </a:xfrm>
          <a:prstGeom prst="rect">
            <a:avLst/>
          </a:prstGeom>
        </p:spPr>
      </p:pic>
    </p:spTree>
    <p:extLst>
      <p:ext uri="{BB962C8B-B14F-4D97-AF65-F5344CB8AC3E}">
        <p14:creationId xmlns:p14="http://schemas.microsoft.com/office/powerpoint/2010/main" val="167205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81C1-AAED-75FB-1CC1-AAAE0BEDCE8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Peracute</a:t>
            </a:r>
          </a:p>
        </p:txBody>
      </p:sp>
      <p:sp>
        <p:nvSpPr>
          <p:cNvPr id="3" name="Content Placeholder 2">
            <a:extLst>
              <a:ext uri="{FF2B5EF4-FFF2-40B4-BE49-F238E27FC236}">
                <a16:creationId xmlns:a16="http://schemas.microsoft.com/office/drawing/2014/main" id="{2BA238C1-BD5A-2854-EBA8-61561C3B2341}"/>
              </a:ext>
            </a:extLst>
          </p:cNvPr>
          <p:cNvSpPr>
            <a:spLocks noGrp="1"/>
          </p:cNvSpPr>
          <p:nvPr>
            <p:ph idx="1"/>
          </p:nvPr>
        </p:nvSpPr>
        <p:spPr>
          <a:xfrm>
            <a:off x="0" y="1431608"/>
            <a:ext cx="10515600" cy="4351338"/>
          </a:xfrm>
        </p:spPr>
        <p:txBody>
          <a:bodyPr>
            <a:normAutofit/>
          </a:bodyPr>
          <a:lstStyle/>
          <a:p>
            <a:r>
              <a:rPr lang="en-US" dirty="0">
                <a:latin typeface="Times New Roman" panose="02020603050405020304" pitchFamily="18" charset="0"/>
                <a:cs typeface="Times New Roman" panose="02020603050405020304" pitchFamily="18" charset="0"/>
              </a:rPr>
              <a:t>Death often occurs within 36 hours of infection</a:t>
            </a:r>
          </a:p>
          <a:p>
            <a:r>
              <a:rPr lang="en-US" dirty="0">
                <a:latin typeface="Times New Roman" panose="02020603050405020304" pitchFamily="18" charset="0"/>
                <a:cs typeface="Times New Roman" panose="02020603050405020304" pitchFamily="18" charset="0"/>
              </a:rPr>
              <a:t>May not exhibit clinical signs</a:t>
            </a:r>
          </a:p>
          <a:p>
            <a:r>
              <a:rPr lang="en-US" dirty="0">
                <a:latin typeface="Times New Roman" panose="02020603050405020304" pitchFamily="18" charset="0"/>
                <a:cs typeface="Times New Roman" panose="02020603050405020304" pitchFamily="18" charset="0"/>
              </a:rPr>
              <a:t>If present, signs include:</a:t>
            </a:r>
          </a:p>
          <a:p>
            <a:pPr lvl="1"/>
            <a:r>
              <a:rPr lang="en-US" dirty="0">
                <a:latin typeface="Times New Roman" panose="02020603050405020304" pitchFamily="18" charset="0"/>
                <a:cs typeface="Times New Roman" panose="02020603050405020304" pitchFamily="18" charset="0"/>
              </a:rPr>
              <a:t>Edema of head and neck</a:t>
            </a:r>
          </a:p>
          <a:p>
            <a:pPr lvl="1"/>
            <a:r>
              <a:rPr lang="en-US" dirty="0">
                <a:latin typeface="Times New Roman" panose="02020603050405020304" pitchFamily="18" charset="0"/>
                <a:cs typeface="Times New Roman" panose="02020603050405020304" pitchFamily="18" charset="0"/>
              </a:rPr>
              <a:t>Swelling of the tongue</a:t>
            </a:r>
          </a:p>
          <a:p>
            <a:pPr lvl="1"/>
            <a:r>
              <a:rPr lang="en-US" dirty="0">
                <a:latin typeface="Times New Roman" panose="02020603050405020304" pitchFamily="18" charset="0"/>
                <a:cs typeface="Times New Roman" panose="02020603050405020304" pitchFamily="18" charset="0"/>
              </a:rPr>
              <a:t>Fever</a:t>
            </a:r>
          </a:p>
          <a:p>
            <a:pPr lvl="1"/>
            <a:r>
              <a:rPr lang="en-US" dirty="0">
                <a:latin typeface="Times New Roman" panose="02020603050405020304" pitchFamily="18" charset="0"/>
                <a:cs typeface="Times New Roman" panose="02020603050405020304" pitchFamily="18" charset="0"/>
              </a:rPr>
              <a:t>Weakness</a:t>
            </a:r>
          </a:p>
          <a:p>
            <a:pPr lvl="1"/>
            <a:r>
              <a:rPr lang="en-US" dirty="0">
                <a:latin typeface="Times New Roman" panose="02020603050405020304" pitchFamily="18" charset="0"/>
                <a:cs typeface="Times New Roman" panose="02020603050405020304" pitchFamily="18" charset="0"/>
              </a:rPr>
              <a:t>Anorexia</a:t>
            </a:r>
          </a:p>
          <a:p>
            <a:pPr lvl="1"/>
            <a:r>
              <a:rPr lang="en-US" dirty="0">
                <a:latin typeface="Times New Roman" panose="02020603050405020304" pitchFamily="18" charset="0"/>
                <a:cs typeface="Times New Roman" panose="02020603050405020304" pitchFamily="18" charset="0"/>
              </a:rPr>
              <a:t>Respiratory distress and congestion</a:t>
            </a:r>
          </a:p>
          <a:p>
            <a:pPr lvl="1"/>
            <a:r>
              <a:rPr lang="en-US" dirty="0">
                <a:latin typeface="Times New Roman" panose="02020603050405020304" pitchFamily="18" charset="0"/>
                <a:cs typeface="Times New Roman" panose="02020603050405020304" pitchFamily="18" charset="0"/>
              </a:rPr>
              <a:t>Lesions</a:t>
            </a:r>
          </a:p>
        </p:txBody>
      </p:sp>
      <p:pic>
        <p:nvPicPr>
          <p:cNvPr id="14338" name="Picture 2" descr="white-tailed deer with swollen head and jaw">
            <a:extLst>
              <a:ext uri="{FF2B5EF4-FFF2-40B4-BE49-F238E27FC236}">
                <a16:creationId xmlns:a16="http://schemas.microsoft.com/office/drawing/2014/main" id="{9BC1FA48-BCB6-09BD-3668-D90A511B8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8321040" y="486728"/>
            <a:ext cx="3698240" cy="27736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7614AC7-45EF-FD05-6F8F-6BB694BFBE81}"/>
              </a:ext>
            </a:extLst>
          </p:cNvPr>
          <p:cNvCxnSpPr/>
          <p:nvPr/>
        </p:nvCxnSpPr>
        <p:spPr>
          <a:xfrm flipV="1">
            <a:off x="3992880" y="2209800"/>
            <a:ext cx="6035040" cy="883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342" name="Picture 6" descr="white-tailed deer with an enlarged tongue">
            <a:extLst>
              <a:ext uri="{FF2B5EF4-FFF2-40B4-BE49-F238E27FC236}">
                <a16:creationId xmlns:a16="http://schemas.microsoft.com/office/drawing/2014/main" id="{D2F52DD1-678F-42DA-7AEE-BB68CD811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1040" y="3954780"/>
            <a:ext cx="3870960" cy="29032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98D75ED3-85FA-E03E-75A3-A9F1D5838629}"/>
              </a:ext>
            </a:extLst>
          </p:cNvPr>
          <p:cNvCxnSpPr>
            <a:cxnSpLocks/>
          </p:cNvCxnSpPr>
          <p:nvPr/>
        </p:nvCxnSpPr>
        <p:spPr>
          <a:xfrm>
            <a:off x="3992880" y="3535680"/>
            <a:ext cx="5227320" cy="2247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5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68EF-C7D1-1355-46E3-BBA48EEC6ED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Acute</a:t>
            </a:r>
          </a:p>
        </p:txBody>
      </p:sp>
      <p:sp>
        <p:nvSpPr>
          <p:cNvPr id="3" name="Content Placeholder 2">
            <a:extLst>
              <a:ext uri="{FF2B5EF4-FFF2-40B4-BE49-F238E27FC236}">
                <a16:creationId xmlns:a16="http://schemas.microsoft.com/office/drawing/2014/main" id="{E7EAD572-F1A2-5B44-0BC4-210C00F9D671}"/>
              </a:ext>
            </a:extLst>
          </p:cNvPr>
          <p:cNvSpPr>
            <a:spLocks noGrp="1"/>
          </p:cNvSpPr>
          <p:nvPr>
            <p:ph idx="1"/>
          </p:nvPr>
        </p:nvSpPr>
        <p:spPr>
          <a:xfrm>
            <a:off x="0" y="1405890"/>
            <a:ext cx="7957790" cy="5452110"/>
          </a:xfrm>
        </p:spPr>
        <p:txBody>
          <a:bodyPr/>
          <a:lstStyle/>
          <a:p>
            <a:r>
              <a:rPr lang="en-US" dirty="0">
                <a:latin typeface="Times New Roman" panose="02020603050405020304" pitchFamily="18" charset="0"/>
                <a:cs typeface="Times New Roman" panose="02020603050405020304" pitchFamily="18" charset="0"/>
              </a:rPr>
              <a:t>High fatality rate</a:t>
            </a:r>
          </a:p>
          <a:p>
            <a:r>
              <a:rPr lang="en-US" dirty="0">
                <a:latin typeface="Times New Roman" panose="02020603050405020304" pitchFamily="18" charset="0"/>
                <a:cs typeface="Times New Roman" panose="02020603050405020304" pitchFamily="18" charset="0"/>
              </a:rPr>
              <a:t>Common in northern USA</a:t>
            </a:r>
          </a:p>
          <a:p>
            <a:r>
              <a:rPr lang="en-US" dirty="0">
                <a:latin typeface="Times New Roman" panose="02020603050405020304" pitchFamily="18" charset="0"/>
                <a:cs typeface="Times New Roman" panose="02020603050405020304" pitchFamily="18" charset="0"/>
              </a:rPr>
              <a:t>Can last several weeks and may result in chronic form of disease</a:t>
            </a:r>
          </a:p>
          <a:p>
            <a:r>
              <a:rPr lang="en-US" dirty="0">
                <a:latin typeface="Times New Roman" panose="02020603050405020304" pitchFamily="18" charset="0"/>
                <a:cs typeface="Times New Roman" panose="02020603050405020304" pitchFamily="18" charset="0"/>
              </a:rPr>
              <a:t>Symptoms include:</a:t>
            </a:r>
          </a:p>
          <a:p>
            <a:pPr lvl="1"/>
            <a:r>
              <a:rPr lang="en-US" dirty="0">
                <a:latin typeface="Times New Roman" panose="02020603050405020304" pitchFamily="18" charset="0"/>
                <a:cs typeface="Times New Roman" panose="02020603050405020304" pitchFamily="18" charset="0"/>
              </a:rPr>
              <a:t>Hemorrhaging throughout body tissues</a:t>
            </a:r>
          </a:p>
          <a:p>
            <a:pPr lvl="1"/>
            <a:r>
              <a:rPr lang="en-US" dirty="0">
                <a:latin typeface="Times New Roman" panose="02020603050405020304" pitchFamily="18" charset="0"/>
                <a:cs typeface="Times New Roman" panose="02020603050405020304" pitchFamily="18" charset="0"/>
              </a:rPr>
              <a:t>Ulcers throughout upper gastrointestinal tract</a:t>
            </a:r>
          </a:p>
          <a:p>
            <a:pPr lvl="1"/>
            <a:r>
              <a:rPr lang="en-US" dirty="0">
                <a:latin typeface="Times New Roman" panose="02020603050405020304" pitchFamily="18" charset="0"/>
                <a:cs typeface="Times New Roman" panose="02020603050405020304" pitchFamily="18" charset="0"/>
              </a:rPr>
              <a:t>Interrupted hoof growth and lesions</a:t>
            </a:r>
          </a:p>
          <a:p>
            <a:pPr lvl="1"/>
            <a:r>
              <a:rPr lang="en-US" dirty="0">
                <a:latin typeface="Times New Roman" panose="02020603050405020304" pitchFamily="18" charset="0"/>
                <a:cs typeface="Times New Roman" panose="02020603050405020304" pitchFamily="18" charset="0"/>
              </a:rPr>
              <a:t>Severe congestion</a:t>
            </a:r>
          </a:p>
          <a:p>
            <a:pPr lvl="1"/>
            <a:r>
              <a:rPr lang="en-US" dirty="0">
                <a:latin typeface="Times New Roman" panose="02020603050405020304" pitchFamily="18" charset="0"/>
                <a:cs typeface="Times New Roman" panose="02020603050405020304" pitchFamily="18" charset="0"/>
              </a:rPr>
              <a:t>Necrosis</a:t>
            </a:r>
          </a:p>
          <a:p>
            <a:pPr lvl="1"/>
            <a:r>
              <a:rPr lang="en-US" dirty="0">
                <a:latin typeface="Times New Roman" panose="02020603050405020304" pitchFamily="18" charset="0"/>
                <a:cs typeface="Times New Roman" panose="02020603050405020304" pitchFamily="18" charset="0"/>
              </a:rPr>
              <a:t>Edema in head, neck, limbs</a:t>
            </a:r>
          </a:p>
        </p:txBody>
      </p:sp>
      <p:pic>
        <p:nvPicPr>
          <p:cNvPr id="12290" name="Picture 2" descr="Figure 1. Gross photograph showing ulceration of the mucosa of the dorsal aspect of the tongue in the white-tailed deer infected with epizootic hemorrhagic disease virus (EHDV). ">
            <a:extLst>
              <a:ext uri="{FF2B5EF4-FFF2-40B4-BE49-F238E27FC236}">
                <a16:creationId xmlns:a16="http://schemas.microsoft.com/office/drawing/2014/main" id="{A0941847-04FC-E9D2-F7AB-84C8A0AF7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790" y="0"/>
            <a:ext cx="4234210" cy="2811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hite-tailed deer with hemorrhage in the eye">
            <a:extLst>
              <a:ext uri="{FF2B5EF4-FFF2-40B4-BE49-F238E27FC236}">
                <a16:creationId xmlns:a16="http://schemas.microsoft.com/office/drawing/2014/main" id="{E5A41EB7-AD26-6A04-ED4E-83D2F49F7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121" y="3672840"/>
            <a:ext cx="4246880" cy="31851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3CC3AA5-4B3A-A01A-C310-F80D473D6AA3}"/>
              </a:ext>
            </a:extLst>
          </p:cNvPr>
          <p:cNvCxnSpPr>
            <a:cxnSpLocks/>
          </p:cNvCxnSpPr>
          <p:nvPr/>
        </p:nvCxnSpPr>
        <p:spPr>
          <a:xfrm flipV="1">
            <a:off x="5852160" y="1858963"/>
            <a:ext cx="3185160" cy="22369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2053E-2547-3EC0-3B6A-7E623EBDD5E6}"/>
              </a:ext>
            </a:extLst>
          </p:cNvPr>
          <p:cNvCxnSpPr>
            <a:cxnSpLocks/>
          </p:cNvCxnSpPr>
          <p:nvPr/>
        </p:nvCxnSpPr>
        <p:spPr>
          <a:xfrm flipV="1">
            <a:off x="4246880" y="5086986"/>
            <a:ext cx="5628640" cy="8839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1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B877-211D-C6B8-D2FF-47B5B02C32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Chronic</a:t>
            </a:r>
          </a:p>
        </p:txBody>
      </p:sp>
      <p:sp>
        <p:nvSpPr>
          <p:cNvPr id="3" name="Content Placeholder 2">
            <a:extLst>
              <a:ext uri="{FF2B5EF4-FFF2-40B4-BE49-F238E27FC236}">
                <a16:creationId xmlns:a16="http://schemas.microsoft.com/office/drawing/2014/main" id="{753025B0-8F87-DF11-7D5F-9615257E0E33}"/>
              </a:ext>
            </a:extLst>
          </p:cNvPr>
          <p:cNvSpPr>
            <a:spLocks noGrp="1"/>
          </p:cNvSpPr>
          <p:nvPr>
            <p:ph idx="1"/>
          </p:nvPr>
        </p:nvSpPr>
        <p:spPr>
          <a:xfrm>
            <a:off x="0" y="1690688"/>
            <a:ext cx="10515600" cy="4351338"/>
          </a:xfrm>
        </p:spPr>
        <p:txBody>
          <a:bodyPr/>
          <a:lstStyle/>
          <a:p>
            <a:r>
              <a:rPr lang="en-US" dirty="0">
                <a:latin typeface="Times New Roman" panose="02020603050405020304" pitchFamily="18" charset="0"/>
                <a:cs typeface="Times New Roman" panose="02020603050405020304" pitchFamily="18" charset="0"/>
              </a:rPr>
              <a:t>Low fatality rate</a:t>
            </a:r>
          </a:p>
          <a:p>
            <a:r>
              <a:rPr lang="en-US" dirty="0">
                <a:latin typeface="Times New Roman" panose="02020603050405020304" pitchFamily="18" charset="0"/>
                <a:cs typeface="Times New Roman" panose="02020603050405020304" pitchFamily="18" charset="0"/>
              </a:rPr>
              <a:t>Hoof lesions and lameness</a:t>
            </a:r>
          </a:p>
          <a:p>
            <a:r>
              <a:rPr lang="en-US" dirty="0">
                <a:latin typeface="Times New Roman" panose="02020603050405020304" pitchFamily="18" charset="0"/>
                <a:cs typeface="Times New Roman" panose="02020603050405020304" pitchFamily="18" charset="0"/>
              </a:rPr>
              <a:t>Rumen scarring</a:t>
            </a:r>
          </a:p>
          <a:p>
            <a:pPr lvl="1"/>
            <a:r>
              <a:rPr lang="en-US" dirty="0">
                <a:latin typeface="Times New Roman" panose="02020603050405020304" pitchFamily="18" charset="0"/>
                <a:cs typeface="Times New Roman" panose="02020603050405020304" pitchFamily="18" charset="0"/>
              </a:rPr>
              <a:t>Malnutrition</a:t>
            </a:r>
          </a:p>
          <a:p>
            <a:r>
              <a:rPr lang="en-US" dirty="0">
                <a:latin typeface="Times New Roman" panose="02020603050405020304" pitchFamily="18" charset="0"/>
                <a:cs typeface="Times New Roman" panose="02020603050405020304" pitchFamily="18" charset="0"/>
              </a:rPr>
              <a:t>Common in Southeast</a:t>
            </a:r>
          </a:p>
        </p:txBody>
      </p:sp>
      <p:pic>
        <p:nvPicPr>
          <p:cNvPr id="8194" name="Picture 2" descr="EHD in Deer: Here's What You Need to Know">
            <a:extLst>
              <a:ext uri="{FF2B5EF4-FFF2-40B4-BE49-F238E27FC236}">
                <a16:creationId xmlns:a16="http://schemas.microsoft.com/office/drawing/2014/main" id="{6451481E-A497-2D44-14D4-7BAA35889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93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1559</Words>
  <Application>Microsoft Office PowerPoint</Application>
  <PresentationFormat>Widescreen</PresentationFormat>
  <Paragraphs>168</Paragraphs>
  <Slides>21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Epizootic Hemorrhagic Disease (EHD) in White-tailed Deer</vt:lpstr>
      <vt:lpstr>What is EHD?</vt:lpstr>
      <vt:lpstr>History of EHD Research and Occurrence in White-tailed Deer</vt:lpstr>
      <vt:lpstr>PowerPoint Presentation</vt:lpstr>
      <vt:lpstr>Vector: Biting Midges</vt:lpstr>
      <vt:lpstr>Host: White-tailed Deer</vt:lpstr>
      <vt:lpstr>Peracute</vt:lpstr>
      <vt:lpstr>Acute</vt:lpstr>
      <vt:lpstr>Chronic</vt:lpstr>
      <vt:lpstr>PowerPoint Presentation</vt:lpstr>
      <vt:lpstr>EHD in other wild ruminate hosts</vt:lpstr>
      <vt:lpstr>EHD in domesticated hosts</vt:lpstr>
      <vt:lpstr>PowerPoint Presentation</vt:lpstr>
      <vt:lpstr>Stallknecht et al. (2015) </vt:lpstr>
      <vt:lpstr>Environmental/Regional factors affecting EHD</vt:lpstr>
      <vt:lpstr>Regional Differences (Innate Resistance)</vt:lpstr>
      <vt:lpstr>Maternal Antibodies</vt:lpstr>
      <vt:lpstr>Disease Triangle of EHD (activity)</vt:lpstr>
      <vt:lpstr>Disease Triangle of EHD (activity)</vt:lpstr>
      <vt:lpstr>Current Issues and Ongoing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Epizootic Hemorrhagic Disease (EHD) in White-tailed Deer</dc:title>
  <dc:creator>Kevin Gerena</dc:creator>
  <cp:lastModifiedBy>Kevin Gerena</cp:lastModifiedBy>
  <cp:revision>147</cp:revision>
  <dcterms:created xsi:type="dcterms:W3CDTF">2023-09-14T16:29:12Z</dcterms:created>
  <dcterms:modified xsi:type="dcterms:W3CDTF">2023-09-15T14:33:02Z</dcterms:modified>
</cp:coreProperties>
</file>